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57" r:id="rId4"/>
    <p:sldId id="293" r:id="rId5"/>
    <p:sldId id="291" r:id="rId6"/>
    <p:sldId id="292" r:id="rId7"/>
    <p:sldId id="280" r:id="rId8"/>
    <p:sldId id="262" r:id="rId9"/>
    <p:sldId id="287" r:id="rId10"/>
    <p:sldId id="281" r:id="rId11"/>
    <p:sldId id="282" r:id="rId12"/>
    <p:sldId id="279" r:id="rId13"/>
    <p:sldId id="288" r:id="rId14"/>
    <p:sldId id="294" r:id="rId15"/>
    <p:sldId id="286" r:id="rId16"/>
    <p:sldId id="277" r:id="rId17"/>
    <p:sldId id="278" r:id="rId18"/>
    <p:sldId id="295" r:id="rId19"/>
    <p:sldId id="268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39BEDFC-9DCE-4E67-8A80-815D1EF25D97}">
          <p14:sldIdLst>
            <p14:sldId id="256"/>
            <p14:sldId id="272"/>
            <p14:sldId id="257"/>
            <p14:sldId id="293"/>
            <p14:sldId id="291"/>
          </p14:sldIdLst>
        </p14:section>
        <p14:section name="제목 없는 구역" id="{708FB1AC-1C5B-440B-8AFE-8D8DDB75D7BC}">
          <p14:sldIdLst>
            <p14:sldId id="292"/>
            <p14:sldId id="280"/>
            <p14:sldId id="262"/>
            <p14:sldId id="287"/>
            <p14:sldId id="281"/>
            <p14:sldId id="282"/>
            <p14:sldId id="279"/>
            <p14:sldId id="288"/>
            <p14:sldId id="294"/>
            <p14:sldId id="286"/>
            <p14:sldId id="277"/>
            <p14:sldId id="278"/>
            <p14:sldId id="295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3" autoAdjust="0"/>
    <p:restoredTop sz="96262" autoAdjust="0"/>
  </p:normalViewPr>
  <p:slideViewPr>
    <p:cSldViewPr snapToGrid="0">
      <p:cViewPr varScale="1">
        <p:scale>
          <a:sx n="118" d="100"/>
          <a:sy n="118" d="100"/>
        </p:scale>
        <p:origin x="33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D-46A1-8A97-B3B1777E32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2D-46A1-8A97-B3B1777E32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78.489999999999995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2D-46A1-8A97-B3B1777E3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3"/>
        <c:overlap val="-100"/>
        <c:axId val="1433153440"/>
        <c:axId val="1433149600"/>
      </c:barChart>
      <c:catAx>
        <c:axId val="1433153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33149600"/>
        <c:crosses val="autoZero"/>
        <c:auto val="1"/>
        <c:lblAlgn val="ctr"/>
        <c:lblOffset val="100"/>
        <c:noMultiLvlLbl val="0"/>
      </c:catAx>
      <c:valAx>
        <c:axId val="14331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Time (ms)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 alt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433153440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85000"/>
      </a:schemeClr>
    </a:solidFill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99B19-C39B-4038-AE07-1D7FD19DD381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336A5-4B7D-4369-AC31-FA415ACFC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89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35267-A689-59B2-25BF-A7CBD8123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AE87D67-77CE-9A89-719F-0230AA14CD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590F1EC-F5E0-353F-DA17-D1E00B457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/>
              <a:t>잀상과 안전은 직결되어 있는 문제</a:t>
            </a:r>
            <a:r>
              <a:rPr lang="en-US" altLang="ko-KR"/>
              <a:t>. </a:t>
            </a:r>
            <a:r>
              <a:rPr lang="ko-KR" altLang="en-US"/>
              <a:t>당연스럽게도 산업현장에서도 안전을 기반에 두고 모든 일이 진행이 된다</a:t>
            </a:r>
            <a:r>
              <a:rPr lang="en-US" altLang="ko-KR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/>
              <a:t>안전이 도메인이 산업현장에서 </a:t>
            </a:r>
            <a:r>
              <a:rPr lang="en-US" altLang="ko-KR"/>
              <a:t>FPGA</a:t>
            </a:r>
            <a:r>
              <a:rPr lang="ko-KR" altLang="en-US"/>
              <a:t>에 사용된 사례를 조사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D2518BA-F073-AB7C-0649-7485C7EE7D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63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991D9-5763-DC9A-498A-3A4EAE8C0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E00ACE8-9500-6A19-8C1F-ECAF8D33CC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89DB1BB-29BF-05C4-7DE9-2319C5323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00FBF88-486A-DDF4-76E0-4430FAEEEC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363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4EBAB-2117-8091-6F1D-6A7894D64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80751D0-FAF0-F49E-9B20-933BB3C987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7BE85F64-16E0-3F5D-2446-EF4C065235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F80890C-67E0-C01D-E331-5E9306E822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2174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9C277-EFC5-B6EE-4B82-A67DB90D8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1269C2A-686D-FF2D-6F30-9C54A8039D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BC446F3-0D69-65D9-C629-DC7788223C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1CA5758-FE96-85A7-99E3-8411F430A7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786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045FF-1146-9C45-A5F9-1560805AF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51C63E2-E7AA-3C9E-CF54-ED1BBEFA6C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758CF4C-3C21-D586-A88D-34F6C78C1A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AAC14E3-77A4-BE78-7217-71F439977F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676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314E2-F25E-4A1A-FC11-36FD8403E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E891E962-50AD-FFC6-6906-87F8260FDB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FAED3D5-1A8E-1B97-D116-192BC8903E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기본적인 </a:t>
            </a:r>
            <a:r>
              <a:rPr lang="en-US" altLang="ko-KR" dirty="0" err="1"/>
              <a:t>V&amp;V</a:t>
            </a:r>
            <a:r>
              <a:rPr lang="en-US" altLang="ko-KR" dirty="0"/>
              <a:t> </a:t>
            </a:r>
            <a:r>
              <a:rPr lang="ko-KR" altLang="en-US" dirty="0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DCD013D-2EFF-BB36-4806-005EAB3D70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927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FPGA </a:t>
            </a:r>
            <a:r>
              <a:rPr lang="ko-KR" altLang="en-US"/>
              <a:t>등장하며 기존에 있던 것과 비교하여 몇몇 뛰어난 장점이 있음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409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F37C3-2436-CDF5-266A-E88D7E3A9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D1D407D-4188-27F6-5AB1-4FEBC80016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8596860-2F4D-2653-374A-F3DA86ED63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FPGA </a:t>
            </a:r>
            <a:r>
              <a:rPr lang="ko-KR" altLang="en-US"/>
              <a:t>등장하며 기존에 있던 것과 비교하여 몇몇 뛰어난 장점이 있음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1464BA-6BBE-176E-CC75-3AEC1FFC4D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373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5FB29-AD7F-436E-399C-68341D683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79CD9EB-B4EE-86F5-FB2D-DC259C2957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9E63893-5D83-28AC-C30F-AF5AA244C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FPGA </a:t>
            </a:r>
            <a:r>
              <a:rPr lang="ko-KR" altLang="en-US"/>
              <a:t>등장하며 기존에 있던 것과 비교하여 몇몇 뛰어난 장점이 있음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3E9A29-5C77-7C79-F4F4-D5F1B377B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533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B9C09-A0EB-6438-3174-2C9BA5BDF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46A3CCE-8661-D2AE-8CF8-C13E13C8AB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C451824-A0FC-94F0-EADA-DBB0F6C410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FPGA </a:t>
            </a:r>
            <a:r>
              <a:rPr lang="ko-KR" altLang="en-US"/>
              <a:t>등장하며 기존에 있던 것과 비교하여 몇몇 뛰어난 장점이 있음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531F19A-4EDA-751A-FC2F-68AF314FB5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449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D56D3-3F12-F608-9531-7DBDCE296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D108C89-DBAE-50FE-BBE3-8555D5118B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CE96284-8581-C0B7-C196-7C4CBCA9EB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5EC1FCB-249E-713E-C380-20BEBA8CCF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24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52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63D12-6296-BCA9-98C6-A4DBD216F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DE0A30A-7BDE-0A9A-DC5C-8EAEE0135F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888B243-9156-1B2B-1DB8-0B921C8BF2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6BBA033-DCD8-8214-B329-EE4249A524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615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D373B-42E5-F00A-D173-3104AEB36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E979EDE-F2AE-D1D0-132E-9DA38F9B5E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D8EE601-507E-647C-B9C1-0B9A01EE34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기본적인 </a:t>
            </a:r>
            <a:r>
              <a:rPr lang="en-US" altLang="ko-KR"/>
              <a:t>V&amp;V </a:t>
            </a:r>
            <a:r>
              <a:rPr lang="ko-KR" altLang="en-US"/>
              <a:t>프로세스 소개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00F9D6E-9324-65AC-E0F9-F32BC989B8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336A5-4B7D-4369-AC31-FA415ACFC91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121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DC6BB2-FB37-C65E-A40D-C5C7A09E9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56325EB-4AC2-D288-8905-7EEF04716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2B1753-4434-7516-A2E5-C6927CC3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9C08-CAEE-4D65-AACA-13D59637E236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0558AE-A555-29D3-CBE7-296ECC0E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9BF7A21-8756-362E-A98F-0C60A714B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88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74C3A7-6189-B4C4-10ED-6A85CEBFC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A426F5-4CA7-3C4B-0A94-A35B7DF98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9D835D-2F39-B846-4FFB-979F7FF0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7122-4171-4434-B424-33444DBAC1D6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59AF54-0B14-62CB-6CCD-2A699D2F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69D65E-21E7-79B1-E8CE-8134CD83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55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8180AE0-E223-CCE0-9E4C-C1E645021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CEEA590-CFFB-9284-B210-723E93FD0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A5DBFE-5722-2954-A0E5-4C62C106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498D-A93E-4AFD-B832-4C48875D5CCF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BC6FD5-12CA-CFAF-DDC4-A325345B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5C36AE-4B4D-7B00-2192-246D122E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81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14D064-8082-1B2C-595C-FC26E53C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2B8FF7-3DE2-F953-CEEC-E3FAB4AA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54121E-68D3-FB71-4C2F-C951F72F7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5CF5-ECBE-465E-9FE4-EE436DE77119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AD14DB-9C4E-8FC0-D8FC-E188045FC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658448-C114-C059-29F6-6464BF218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541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84EFC-1297-9806-3AA5-2F840451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B7D809-1618-B421-5FA4-EC4D6C8A2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D3BDF0-5646-9FB6-0A8B-A172C689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366B-B883-40AF-BF37-1E41C685B059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A24F36-A18E-858A-6476-FE3AD3BA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4A8130-53A3-2A76-8BDF-E368DD17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87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9C1D9F-EADF-ADE1-5165-925BA7FA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541277-9B1D-5446-F520-81AE50EEA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A568BAD-94C8-3284-5F14-667AD6D32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484FEF-0C3B-525D-4D12-714EDA63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ABD9-8EB3-4220-9996-B10363FD2D9C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CF632D0-EB95-3B39-29E2-37445D2D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DED90DE-FCAB-5CF9-1E7D-F1FA4B7A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6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C0A0A-0E2E-FB30-E939-058EDBB2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14CFFD-F5C1-5F42-BC41-5349A59E5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F8F7FE5-B765-7288-C1E8-4A94FB361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4F2592-C6AC-0FD1-FE4F-9852926BE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50E11E4-2819-5B4A-6355-B77649E65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1A4AEB8-3139-D511-3538-00C50BB9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FCFF-E5DD-4AED-B21B-13AD35DF3996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09192BA-DF01-B144-2471-204CA71D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0E656CB-FD2B-64C7-CA99-694C0F46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64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6BEBC9-67BD-F8F2-E970-390FB264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F9E3324-D1AF-991E-D9AB-28D468E3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9A1-B35A-4AE2-98CE-70FEA54F67A0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8860B99-2B41-F6BE-F20E-8255A08D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3096F2-8D65-CBEA-424C-85A05AA3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8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C0EC988-795F-42FB-A8AF-4A2F45C22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AE7F-2921-48C7-BA42-2924B4177E60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93B6A4-5DB1-5B42-2365-B2BA4CAB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69844B8-C62E-0304-0DE1-728B8D3F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710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7240C7-4DF7-95FF-7D4C-B96E9C49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C7622C-1EB5-C3E1-AB8F-93E78BEAD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760B3E-E5A5-AABE-0B8F-885B67C35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FA267D-BE4F-4AE0-CAAA-68BA36E1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EEC6-F010-4CBB-BAC3-86DD51F5DDCF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B8E36C-FB54-4842-83B6-0FB25BDE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AAF696-34F9-A0AE-5271-BDE443AB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40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D50117-419C-88B6-CB56-B954E228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A03F531-F7C8-CE12-FE71-D9E94EDD2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14FBDDE-31C8-45F6-3648-D4D898F57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95D000A-5B99-04A2-7A1D-4BC7A92D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DD4A-6424-4A6A-88A3-018C8D7B5165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FF4BBB8-61E7-A953-8264-6C7342252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35E48AB-1DFC-E08F-97C6-12718D35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03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C56163-7DFB-13AC-64CE-52BC4C43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97446D-DB4A-40A8-F0D1-3FC4226F7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D52006-4343-42F3-3220-5BF56815A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F758A-BF3A-4B5D-A495-ADD83F6D29F1}" type="datetime1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7D0653-A4A8-18FF-A044-1DB715185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D0441-FFEC-BDF3-17DC-257BE97B7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914154-0747-4D74-88F8-0BF8022395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4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1AC6428A-023F-E54E-264B-CB40DD5A8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565" y="3479931"/>
            <a:ext cx="90922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b="1" kern="100" dirty="0">
                <a:effectLst/>
                <a:latin typeface="times" panose="02020603050405020304" pitchFamily="18" charset="0"/>
                <a:cs typeface="times" panose="02020603050405020304" pitchFamily="18" charset="0"/>
              </a:rPr>
              <a:t>A Survey on </a:t>
            </a:r>
            <a:r>
              <a:rPr lang="en-US" altLang="ko-KR" b="1" kern="100" dirty="0" err="1">
                <a:effectLst/>
                <a:latin typeface="times" panose="02020603050405020304" pitchFamily="18" charset="0"/>
                <a:cs typeface="times" panose="02020603050405020304" pitchFamily="18" charset="0"/>
              </a:rPr>
              <a:t>V&amp;V</a:t>
            </a:r>
            <a:r>
              <a:rPr lang="en-US" altLang="ko-KR" b="1" kern="100" dirty="0">
                <a:effectLst/>
                <a:latin typeface="times" panose="02020603050405020304" pitchFamily="18" charset="0"/>
                <a:cs typeface="times" panose="02020603050405020304" pitchFamily="18" charset="0"/>
              </a:rPr>
              <a:t> and Hazard Analysis</a:t>
            </a:r>
            <a:r>
              <a:rPr lang="en-US" altLang="ko-KR" sz="1100" b="1" kern="100" dirty="0">
                <a:latin typeface="times" panose="02020603050405020304" pitchFamily="18" charset="0"/>
                <a:ea typeface="바탕" panose="02030600000101010101" pitchFamily="18" charset="-127"/>
                <a:cs typeface="times" panose="02020603050405020304" pitchFamily="18" charset="0"/>
              </a:rPr>
              <a:t> </a:t>
            </a:r>
            <a:r>
              <a:rPr kumimoji="0" lang="en-US" altLang="ko-K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anose="02020603050405020304" pitchFamily="18" charset="0"/>
                <a:ea typeface="HY신명조" panose="02030600000101010101" pitchFamily="18" charset="-127"/>
                <a:cs typeface="times" panose="02020603050405020304" pitchFamily="18" charset="0"/>
              </a:rPr>
              <a:t>of FPGA-Based Systems in Safety-Critical Domain</a:t>
            </a:r>
            <a:r>
              <a:rPr kumimoji="0" lang="en-US" altLang="ko-K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kumimoji="0" lang="en-US" altLang="ko-K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39F7D-4B43-4DB6-D0B6-4C42359B8BAC}"/>
              </a:ext>
            </a:extLst>
          </p:cNvPr>
          <p:cNvSpPr txBox="1"/>
          <p:nvPr/>
        </p:nvSpPr>
        <p:spPr>
          <a:xfrm>
            <a:off x="1411616" y="1900384"/>
            <a:ext cx="9328195" cy="1307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ko-KR" sz="3600" b="1" kern="100">
                <a:effectLst/>
                <a:latin typeface="+mn-ea"/>
              </a:rPr>
              <a:t>안전 중요 분야에서</a:t>
            </a:r>
            <a:r>
              <a:rPr lang="en-US" altLang="ko-KR" sz="3600" b="1" kern="100">
                <a:effectLst/>
                <a:latin typeface="+mn-ea"/>
              </a:rPr>
              <a:t> FPGA </a:t>
            </a:r>
            <a:r>
              <a:rPr lang="ko-KR" altLang="ko-KR" sz="3600" b="1" kern="100">
                <a:effectLst/>
                <a:latin typeface="+mn-ea"/>
              </a:rPr>
              <a:t>기반 시스템의</a:t>
            </a:r>
            <a:r>
              <a:rPr lang="en-US" altLang="ko-KR" sz="3600" b="1" kern="100">
                <a:effectLst/>
                <a:latin typeface="+mn-ea"/>
              </a:rPr>
              <a:t> </a:t>
            </a:r>
          </a:p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확인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및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검증과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위험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분석에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관한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조사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연구</a:t>
            </a:r>
            <a:r>
              <a:rPr kumimoji="0" lang="ko-KR" altLang="en-US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 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41D8B283-45DE-DA42-2356-316FCBD234F8}"/>
              </a:ext>
            </a:extLst>
          </p:cNvPr>
          <p:cNvCxnSpPr/>
          <p:nvPr/>
        </p:nvCxnSpPr>
        <p:spPr>
          <a:xfrm>
            <a:off x="1219752" y="1386348"/>
            <a:ext cx="9711923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E150213B-9B38-CB8B-7558-D4B119D8F6D1}"/>
              </a:ext>
            </a:extLst>
          </p:cNvPr>
          <p:cNvCxnSpPr/>
          <p:nvPr/>
        </p:nvCxnSpPr>
        <p:spPr>
          <a:xfrm>
            <a:off x="1219752" y="4513007"/>
            <a:ext cx="9711923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4B99619-5949-856B-29BF-DA5603511340}"/>
              </a:ext>
            </a:extLst>
          </p:cNvPr>
          <p:cNvSpPr txBox="1"/>
          <p:nvPr/>
        </p:nvSpPr>
        <p:spPr>
          <a:xfrm>
            <a:off x="1164319" y="972712"/>
            <a:ext cx="5205720" cy="381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2025 </a:t>
            </a:r>
            <a:r>
              <a:rPr kumimoji="0" lang="ko-KR" altLang="en-US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한국소프트웨어공학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학술대회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</a:t>
            </a:r>
            <a:r>
              <a:rPr kumimoji="0" lang="en-US" altLang="ko-KR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KCSE2025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0" lang="ko-KR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67E83B-58CA-7BC0-2D49-DEBCB4F25F2D}"/>
              </a:ext>
            </a:extLst>
          </p:cNvPr>
          <p:cNvSpPr txBox="1"/>
          <p:nvPr/>
        </p:nvSpPr>
        <p:spPr>
          <a:xfrm>
            <a:off x="3589109" y="4706238"/>
            <a:ext cx="4973209" cy="632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>
              <a:lnSpc>
                <a:spcPct val="115000"/>
              </a:lnSpc>
              <a:tabLst>
                <a:tab pos="800100" algn="l"/>
                <a:tab pos="5829300" algn="l"/>
              </a:tabLst>
            </a:pPr>
            <a:r>
              <a:rPr lang="ko-KR" altLang="ko-KR" sz="1600" b="1" kern="100" dirty="0">
                <a:effectLst/>
                <a:latin typeface="+mn-ea"/>
              </a:rPr>
              <a:t>이영규</a:t>
            </a:r>
            <a:r>
              <a:rPr lang="en-US" altLang="ko-KR" sz="1600" b="1" kern="100" dirty="0">
                <a:effectLst/>
                <a:latin typeface="+mn-ea"/>
              </a:rPr>
              <a:t>, </a:t>
            </a:r>
            <a:r>
              <a:rPr lang="ko-KR" altLang="ko-KR" sz="1600" b="1" kern="100" dirty="0">
                <a:effectLst/>
                <a:latin typeface="+mn-ea"/>
              </a:rPr>
              <a:t>김대원</a:t>
            </a:r>
            <a:r>
              <a:rPr lang="en-US" altLang="ko-KR" sz="1600" b="1" kern="100" dirty="0">
                <a:effectLst/>
                <a:latin typeface="+mn-ea"/>
              </a:rPr>
              <a:t>, </a:t>
            </a:r>
            <a:r>
              <a:rPr lang="ko-KR" altLang="ko-KR" sz="1600" b="1" kern="100" dirty="0">
                <a:effectLst/>
                <a:latin typeface="+mn-ea"/>
              </a:rPr>
              <a:t>허윤아</a:t>
            </a:r>
            <a:r>
              <a:rPr lang="en-US" altLang="ko-KR" sz="1600" b="1" kern="100" dirty="0">
                <a:effectLst/>
                <a:latin typeface="+mn-ea"/>
              </a:rPr>
              <a:t>, </a:t>
            </a:r>
            <a:r>
              <a:rPr lang="ko-KR" altLang="ko-KR" sz="1600" b="1" kern="100" dirty="0">
                <a:effectLst/>
                <a:latin typeface="+mn-ea"/>
              </a:rPr>
              <a:t>유준범</a:t>
            </a:r>
            <a:endParaRPr lang="en-US" altLang="ko-KR" sz="1600" b="1" kern="100" dirty="0">
              <a:effectLst/>
              <a:latin typeface="+mn-ea"/>
            </a:endParaRPr>
          </a:p>
          <a:p>
            <a:pPr algn="ctr">
              <a:lnSpc>
                <a:spcPct val="115000"/>
              </a:lnSpc>
              <a:tabLst>
                <a:tab pos="800100" algn="l"/>
                <a:tab pos="5829300" algn="l"/>
              </a:tabLst>
            </a:pP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건국대학교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anose="020B0600000101010101" pitchFamily="50" charset="-127"/>
              </a:rPr>
              <a:t>컴퓨터공학과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7BB3EF-1450-1DA7-04A1-5884DD2DF9F7}"/>
              </a:ext>
            </a:extLst>
          </p:cNvPr>
          <p:cNvSpPr txBox="1"/>
          <p:nvPr/>
        </p:nvSpPr>
        <p:spPr>
          <a:xfrm>
            <a:off x="3589109" y="6292909"/>
            <a:ext cx="4973209" cy="349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>
              <a:lnSpc>
                <a:spcPct val="115000"/>
              </a:lnSpc>
              <a:tabLst>
                <a:tab pos="800100" algn="l"/>
                <a:tab pos="5829300" algn="l"/>
              </a:tabLst>
            </a:pPr>
            <a:r>
              <a:rPr lang="en-US" altLang="ko-KR" sz="1600" b="1" kern="100" dirty="0">
                <a:effectLst/>
                <a:latin typeface="+mn-ea"/>
              </a:rPr>
              <a:t>2025. 01. 21</a:t>
            </a: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139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0B7EF-6A0E-8FB8-5B76-342847ADD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510A4BE2-E7F7-4ACE-B14F-5C630E6C2C8C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A716F2A9-EE15-1687-007D-7A6819A3D6CC}"/>
              </a:ext>
            </a:extLst>
          </p:cNvPr>
          <p:cNvGrpSpPr/>
          <p:nvPr/>
        </p:nvGrpSpPr>
        <p:grpSpPr>
          <a:xfrm>
            <a:off x="1577160" y="1165821"/>
            <a:ext cx="9037681" cy="5249936"/>
            <a:chOff x="1284061" y="1165821"/>
            <a:chExt cx="9037681" cy="5249936"/>
          </a:xfrm>
        </p:grpSpPr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639FB326-49FB-1447-D84B-CC29606998DB}"/>
                </a:ext>
              </a:extLst>
            </p:cNvPr>
            <p:cNvSpPr/>
            <p:nvPr/>
          </p:nvSpPr>
          <p:spPr>
            <a:xfrm>
              <a:off x="5802901" y="1165821"/>
              <a:ext cx="4518841" cy="119765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Yong Suk Suh, et al. [25]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V&amp;V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활동의 구조화된 단계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리뷰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&gt;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테스트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&gt;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분석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)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가 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설계 복잡성을 관리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하는데 효과적임을 입증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5E186E23-A501-C877-B154-5A17B99A417D}"/>
                </a:ext>
              </a:extLst>
            </p:cNvPr>
            <p:cNvSpPr/>
            <p:nvPr/>
          </p:nvSpPr>
          <p:spPr>
            <a:xfrm>
              <a:off x="5802901" y="5218093"/>
              <a:ext cx="4518839" cy="11976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Jaeyeob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Kim, et al. [37]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통합 테스트 프레임워크가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시간과 비용 절감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에 효과적임을 입증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.</a:t>
              </a:r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6032BAFA-601C-E269-8C8E-DE3B837D388A}"/>
                </a:ext>
              </a:extLst>
            </p:cNvPr>
            <p:cNvSpPr/>
            <p:nvPr/>
          </p:nvSpPr>
          <p:spPr>
            <a:xfrm>
              <a:off x="5802901" y="2516577"/>
              <a:ext cx="4518840" cy="11976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Ibrahim Ahmed, et al. [30]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모델 기반 설계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와 검증이 중복 작업을 줄이고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</a:t>
              </a:r>
              <a:b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</a:b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통합된 방식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으로 효율성을 높임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64550E3-5D99-9555-DE51-23961A6E6D34}"/>
                </a:ext>
              </a:extLst>
            </p:cNvPr>
            <p:cNvSpPr/>
            <p:nvPr/>
          </p:nvSpPr>
          <p:spPr>
            <a:xfrm>
              <a:off x="5802901" y="3867336"/>
              <a:ext cx="4518839" cy="11976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fr-FR" altLang="ko-KR" sz="1400" b="1" dirty="0">
                  <a:solidFill>
                    <a:schemeClr val="tx1"/>
                  </a:solidFill>
                </a:rPr>
                <a:t>Javier Pérez Fernández, et al. [34]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dirty="0">
                  <a:solidFill>
                    <a:schemeClr val="tx1"/>
                  </a:solidFill>
                </a:rPr>
                <a:t>하드웨어</a:t>
              </a:r>
              <a:r>
                <a:rPr lang="en-US" altLang="ko-KR" sz="1400" b="1" dirty="0">
                  <a:solidFill>
                    <a:schemeClr val="tx1"/>
                  </a:solidFill>
                </a:rPr>
                <a:t>-</a:t>
              </a:r>
              <a:r>
                <a:rPr lang="ko-KR" altLang="en-US" sz="1400" b="1" dirty="0">
                  <a:solidFill>
                    <a:schemeClr val="tx1"/>
                  </a:solidFill>
                </a:rPr>
                <a:t>소프트웨어 통합에서 발생할 수 있는 </a:t>
              </a:r>
              <a:br>
                <a:rPr lang="en-US" altLang="ko-KR" sz="1400" b="1" dirty="0">
                  <a:solidFill>
                    <a:schemeClr val="tx1"/>
                  </a:solidFill>
                </a:rPr>
              </a:br>
              <a:r>
                <a:rPr lang="ko-KR" altLang="en-US" sz="1400" b="1" dirty="0">
                  <a:solidFill>
                    <a:schemeClr val="tx1"/>
                  </a:solidFill>
                </a:rPr>
                <a:t>결함 분석으로 </a:t>
              </a:r>
              <a:r>
                <a:rPr lang="ko-KR" altLang="en-US" sz="1400" b="1" dirty="0">
                  <a:solidFill>
                    <a:srgbClr val="FF0000"/>
                  </a:solidFill>
                </a:rPr>
                <a:t>실시간 요구사항 충족과 효율성 증대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1F48E277-DAA1-5AC5-D72F-78158AF493CF}"/>
                </a:ext>
              </a:extLst>
            </p:cNvPr>
            <p:cNvSpPr/>
            <p:nvPr/>
          </p:nvSpPr>
          <p:spPr>
            <a:xfrm>
              <a:off x="1284062" y="1165821"/>
              <a:ext cx="4392416" cy="11976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Serhii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Naumenko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et al. [1]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정형검증과 시뮬레이션 도구가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설계 오류를 조기에 발견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하고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비용 절감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과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설계 복잡성 완화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에 기여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57E4198F-5FA1-CBB5-7865-A2E88392FDF5}"/>
                </a:ext>
              </a:extLst>
            </p:cNvPr>
            <p:cNvSpPr/>
            <p:nvPr/>
          </p:nvSpPr>
          <p:spPr>
            <a:xfrm>
              <a:off x="1284061" y="5218093"/>
              <a:ext cx="4392416" cy="11976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Richard Hite, et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al. [35]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복잡성을 줄이는 프레임워크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가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V&amp;V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효율성을 높이고 설계 가능성을 확장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.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2FD080D2-FDC2-5ABB-5DF4-9DBAEF356CA4}"/>
                </a:ext>
              </a:extLst>
            </p:cNvPr>
            <p:cNvSpPr/>
            <p:nvPr/>
          </p:nvSpPr>
          <p:spPr>
            <a:xfrm>
              <a:off x="1284061" y="2516577"/>
              <a:ext cx="4392416" cy="11976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Yoshifumi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Narukawa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[28]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하드웨어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-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소프트웨어 통합 검증에서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Monte Carlo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시뮬레이션이 효과적임을 보여줌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D5A4D7D-6748-A9B6-ABD0-C9450D42F313}"/>
                </a:ext>
              </a:extLst>
            </p:cNvPr>
            <p:cNvSpPr/>
            <p:nvPr/>
          </p:nvSpPr>
          <p:spPr>
            <a:xfrm>
              <a:off x="1284061" y="3867335"/>
              <a:ext cx="4392416" cy="11976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effectLst/>
                  <a:latin typeface="+mn-ea"/>
                  <a:cs typeface="바탕" panose="02030600000101010101" pitchFamily="18" charset="-127"/>
                </a:rPr>
                <a:t>Yichun</a:t>
              </a:r>
              <a:r>
                <a:rPr lang="en-US" altLang="ko-KR" sz="1400" b="1" kern="100" dirty="0">
                  <a:solidFill>
                    <a:schemeClr val="tx1"/>
                  </a:solidFill>
                  <a:effectLst/>
                  <a:latin typeface="+mn-ea"/>
                  <a:cs typeface="바탕" panose="02030600000101010101" pitchFamily="18" charset="-127"/>
                </a:rPr>
                <a:t> Wu, et al. [32]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dirty="0">
                  <a:solidFill>
                    <a:schemeClr val="tx1"/>
                  </a:solidFill>
                  <a:latin typeface="+mn-ea"/>
                </a:rPr>
                <a:t>기존 표준과 지침을 기반하여 </a:t>
              </a:r>
              <a:r>
                <a:rPr lang="ko-KR" altLang="en-US" sz="1400" b="1" dirty="0">
                  <a:solidFill>
                    <a:srgbClr val="FF0000"/>
                  </a:solidFill>
                  <a:latin typeface="+mn-ea"/>
                </a:rPr>
                <a:t>다양한 검증 및 시뮬레이션 언어와 도구</a:t>
              </a:r>
              <a:r>
                <a:rPr lang="ko-KR" altLang="en-US" sz="1400" b="1" dirty="0">
                  <a:solidFill>
                    <a:schemeClr val="tx1"/>
                  </a:solidFill>
                  <a:latin typeface="+mn-ea"/>
                </a:rPr>
                <a:t>를 활용해 테스트 다양성 확보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B2D06AE-E92F-22F9-81C8-9D741E642202}"/>
              </a:ext>
            </a:extLst>
          </p:cNvPr>
          <p:cNvSpPr txBox="1"/>
          <p:nvPr/>
        </p:nvSpPr>
        <p:spPr>
          <a:xfrm>
            <a:off x="452284" y="394645"/>
            <a:ext cx="2872902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V&amp;V</a:t>
            </a: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3200" b="1" kern="100" dirty="0">
                <a:latin typeface="+mn-ea"/>
              </a:rPr>
              <a:t>적용사례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5E01A61-15BF-4BE3-505C-3D427421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2834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20CEC-19BE-0C58-D6B4-A44F1E644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76E642A-27D2-735C-2643-0B584236E0A2}"/>
              </a:ext>
            </a:extLst>
          </p:cNvPr>
          <p:cNvSpPr txBox="1"/>
          <p:nvPr/>
        </p:nvSpPr>
        <p:spPr>
          <a:xfrm>
            <a:off x="313387" y="1539186"/>
            <a:ext cx="4478528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설계 오류의 조기 발견</a:t>
            </a:r>
            <a:endParaRPr lang="en-US" altLang="ko-KR" sz="2400" b="1" kern="100" dirty="0">
              <a:latin typeface="+mn-ea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4E6BAFB6-136E-A0EA-1E7B-DE7DA0FA56AC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D0052A-3A92-7EC5-1AC9-394919F5CAB4}"/>
              </a:ext>
            </a:extLst>
          </p:cNvPr>
          <p:cNvSpPr txBox="1"/>
          <p:nvPr/>
        </p:nvSpPr>
        <p:spPr>
          <a:xfrm>
            <a:off x="5186955" y="1345426"/>
            <a:ext cx="6691658" cy="91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sz="1600" kern="100" dirty="0">
                <a:latin typeface="+mn-ea"/>
              </a:rPr>
              <a:t>설계 및 구현 과정에서 발생할 수 있는 잠재적인 오류를 초기에 발견</a:t>
            </a:r>
            <a:r>
              <a:rPr lang="en-US" altLang="ko-KR" sz="1600" kern="100" dirty="0">
                <a:latin typeface="+mn-ea"/>
              </a:rPr>
              <a:t>.</a:t>
            </a: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정형검증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시뮬레이션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자동화도구 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(BIST, Co-simulation)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등으로 </a:t>
            </a:r>
            <a:b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초기 탐지</a:t>
            </a:r>
            <a:endParaRPr kumimoji="0" lang="ko-KR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90F29C-4809-11DF-AE3B-5C0067F9C15B}"/>
              </a:ext>
            </a:extLst>
          </p:cNvPr>
          <p:cNvSpPr txBox="1"/>
          <p:nvPr/>
        </p:nvSpPr>
        <p:spPr>
          <a:xfrm>
            <a:off x="5186955" y="2442859"/>
            <a:ext cx="6691658" cy="632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1600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V&amp;V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와 위험 분석을 통해 설계와 구현이 요구사항을 충족하는지 </a:t>
            </a:r>
            <a:b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확인</a:t>
            </a:r>
            <a:endParaRPr kumimoji="0" lang="ko-KR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22A1E9-F936-3F43-80C9-CF92379312CB}"/>
              </a:ext>
            </a:extLst>
          </p:cNvPr>
          <p:cNvSpPr txBox="1"/>
          <p:nvPr/>
        </p:nvSpPr>
        <p:spPr>
          <a:xfrm>
            <a:off x="5186955" y="3246683"/>
            <a:ext cx="6691658" cy="1198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FPGA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는 재구성 가능한 구조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병렬 처리 특성 등으로 설계 자체가 </a:t>
            </a:r>
            <a:b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복잡</a:t>
            </a:r>
            <a:endParaRPr lang="en-US" altLang="ko-KR" sz="1600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모델기반설계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(</a:t>
            </a:r>
            <a:r>
              <a:rPr kumimoji="0" lang="en-US" altLang="ko-KR" sz="1600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MBSE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),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계층적 설계 프레임워크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(</a:t>
            </a:r>
            <a:r>
              <a:rPr kumimoji="0" lang="en-US" altLang="ko-KR" sz="1600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SymPLe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)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등으로 </a:t>
            </a:r>
            <a:b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복잡성을 줄여서 관리하고자 노력</a:t>
            </a:r>
            <a:endParaRPr kumimoji="0" lang="ko-KR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6BD164-EBFC-FE06-6EB7-B6E89C9DE4A8}"/>
              </a:ext>
            </a:extLst>
          </p:cNvPr>
          <p:cNvSpPr txBox="1"/>
          <p:nvPr/>
        </p:nvSpPr>
        <p:spPr>
          <a:xfrm>
            <a:off x="5186955" y="5563576"/>
            <a:ext cx="6691658" cy="349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IEC 62566, IEEE 1012, IEC 61508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등</a:t>
            </a:r>
            <a:endParaRPr kumimoji="0" lang="ko-KR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351AB8-2DBA-EC1A-5277-F6DC005B29A8}"/>
              </a:ext>
            </a:extLst>
          </p:cNvPr>
          <p:cNvSpPr txBox="1"/>
          <p:nvPr/>
        </p:nvSpPr>
        <p:spPr>
          <a:xfrm>
            <a:off x="5186955" y="4616816"/>
            <a:ext cx="6691658" cy="632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자동화 도구와 모델 기반 접근법으로 테스트 시간 단축</a:t>
            </a:r>
            <a: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중복작업 </a:t>
            </a:r>
            <a:br>
              <a:rPr kumimoji="0" lang="en-US" altLang="ko-KR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ko-KR" altLang="en-US" sz="1600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최소화</a:t>
            </a:r>
            <a:endParaRPr kumimoji="0" lang="ko-KR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D9F60CD7-DE6B-8870-89C5-E1632059A91D}"/>
              </a:ext>
            </a:extLst>
          </p:cNvPr>
          <p:cNvCxnSpPr/>
          <p:nvPr/>
        </p:nvCxnSpPr>
        <p:spPr>
          <a:xfrm>
            <a:off x="694481" y="2354209"/>
            <a:ext cx="1079918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CEBA8ACE-0062-5A83-A6FD-27D92C2788A7}"/>
              </a:ext>
            </a:extLst>
          </p:cNvPr>
          <p:cNvCxnSpPr/>
          <p:nvPr/>
        </p:nvCxnSpPr>
        <p:spPr>
          <a:xfrm>
            <a:off x="694481" y="3174352"/>
            <a:ext cx="1079918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E2D1C2E-CB41-8495-D790-502088A97EF3}"/>
              </a:ext>
            </a:extLst>
          </p:cNvPr>
          <p:cNvCxnSpPr/>
          <p:nvPr/>
        </p:nvCxnSpPr>
        <p:spPr>
          <a:xfrm>
            <a:off x="694481" y="5344459"/>
            <a:ext cx="1079918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86F891C-9552-6907-0FE4-074D52A3E1D0}"/>
              </a:ext>
            </a:extLst>
          </p:cNvPr>
          <p:cNvCxnSpPr/>
          <p:nvPr/>
        </p:nvCxnSpPr>
        <p:spPr>
          <a:xfrm>
            <a:off x="694481" y="4523732"/>
            <a:ext cx="1079918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5F1D4D-7583-0816-AB3B-DA974A45CA0E}"/>
              </a:ext>
            </a:extLst>
          </p:cNvPr>
          <p:cNvSpPr txBox="1"/>
          <p:nvPr/>
        </p:nvSpPr>
        <p:spPr>
          <a:xfrm>
            <a:off x="313387" y="2488333"/>
            <a:ext cx="4478528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신뢰성과 안전성 강화</a:t>
            </a:r>
            <a:endParaRPr lang="en-US" altLang="ko-KR" sz="2400" b="1" kern="100" dirty="0">
              <a:latin typeface="+mn-ea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D50D76-3698-19C7-6C0C-7C43D7D3657B}"/>
              </a:ext>
            </a:extLst>
          </p:cNvPr>
          <p:cNvSpPr txBox="1"/>
          <p:nvPr/>
        </p:nvSpPr>
        <p:spPr>
          <a:xfrm>
            <a:off x="313387" y="3581236"/>
            <a:ext cx="4478528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설계 복잡성 관리</a:t>
            </a:r>
            <a:endParaRPr lang="en-US" altLang="ko-KR" sz="2400" b="1" kern="100" dirty="0">
              <a:latin typeface="+mn-e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F476DD-D92D-49C7-A7E9-9D524AC22E4C}"/>
              </a:ext>
            </a:extLst>
          </p:cNvPr>
          <p:cNvSpPr txBox="1"/>
          <p:nvPr/>
        </p:nvSpPr>
        <p:spPr>
          <a:xfrm>
            <a:off x="313387" y="4658440"/>
            <a:ext cx="4478528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4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효율성 향상</a:t>
            </a:r>
            <a:endParaRPr kumimoji="0" lang="en-US" altLang="ko-KR" sz="2400" b="1" i="0" u="none" strike="noStrike" kern="1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12EEB4-0EB5-4214-8547-48925604B9C7}"/>
              </a:ext>
            </a:extLst>
          </p:cNvPr>
          <p:cNvSpPr txBox="1"/>
          <p:nvPr/>
        </p:nvSpPr>
        <p:spPr>
          <a:xfrm>
            <a:off x="313387" y="5480360"/>
            <a:ext cx="4478528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국제 표준 준수</a:t>
            </a:r>
            <a:endParaRPr kumimoji="0" lang="ko-KR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FA6459-1465-7F28-D34A-F30BFCCF4D85}"/>
              </a:ext>
            </a:extLst>
          </p:cNvPr>
          <p:cNvSpPr txBox="1"/>
          <p:nvPr/>
        </p:nvSpPr>
        <p:spPr>
          <a:xfrm>
            <a:off x="452284" y="394645"/>
            <a:ext cx="4089581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V&amp;V</a:t>
            </a: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3200" b="1" kern="100" dirty="0">
                <a:latin typeface="+mn-ea"/>
              </a:rPr>
              <a:t>기법</a:t>
            </a:r>
            <a:r>
              <a:rPr lang="en-US" altLang="ko-KR" sz="3200" b="1" kern="100" dirty="0">
                <a:latin typeface="+mn-ea"/>
              </a:rPr>
              <a:t>: </a:t>
            </a:r>
            <a:r>
              <a:rPr lang="ko-KR" altLang="en-US" sz="3200" b="1" kern="100" dirty="0">
                <a:latin typeface="+mn-ea"/>
              </a:rPr>
              <a:t>공통 목표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B1C049-327A-F255-0C1C-9C7E95D80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36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FE9A7-A0E4-26F5-9D66-BCAEE9CA9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1E51AD-9066-87F1-C2DD-34C31B2CEED4}"/>
              </a:ext>
            </a:extLst>
          </p:cNvPr>
          <p:cNvSpPr txBox="1"/>
          <p:nvPr/>
        </p:nvSpPr>
        <p:spPr>
          <a:xfrm>
            <a:off x="452284" y="2260540"/>
            <a:ext cx="10488477" cy="3026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000" b="1" dirty="0">
                <a:latin typeface="+mn-ea"/>
              </a:rPr>
              <a:t>잠재적 위험의 조기 탐지</a:t>
            </a:r>
            <a:endParaRPr lang="en-US" altLang="ko-KR" sz="2000" b="1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dirty="0">
                <a:latin typeface="+mn-ea"/>
              </a:rPr>
              <a:t>설계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구현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통합 단계에서 발생할 수 있는 위험 요소를 초기에 식별</a:t>
            </a:r>
            <a:endParaRPr lang="en-US" altLang="ko-KR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sz="20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시스템 신뢰성과 안전성 확보</a:t>
            </a:r>
            <a:endParaRPr kumimoji="0" lang="en-US" altLang="ko-K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- </a:t>
            </a: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위험 요소를 제거하거나 완화하여 시스템의 안전성 강화</a:t>
            </a:r>
            <a:endParaRPr kumimoji="0" lang="en-US" altLang="ko-K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sz="2400" b="1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설계 복잡성 관리</a:t>
            </a:r>
            <a:endParaRPr lang="en-US" altLang="ko-KR" sz="2000" b="1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- </a:t>
            </a: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설계의 복잡성에서 비롯된 오류와 상호작용 문제 분석</a:t>
            </a:r>
            <a:endParaRPr kumimoji="0" lang="en-US" altLang="ko-K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6C1F0DF-162A-4FA2-030E-52C83BC513E3}"/>
              </a:ext>
            </a:extLst>
          </p:cNvPr>
          <p:cNvSpPr/>
          <p:nvPr/>
        </p:nvSpPr>
        <p:spPr>
          <a:xfrm>
            <a:off x="1451093" y="1212792"/>
            <a:ext cx="9289814" cy="7251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chemeClr val="tx1"/>
                </a:solidFill>
                <a:latin typeface="+mn-ea"/>
              </a:rPr>
              <a:t>설계 및 구현단계에서 발생할 수 있는 잠재적 위험 식별</a:t>
            </a:r>
            <a:r>
              <a:rPr lang="en-US" altLang="ko-KR" sz="2400" b="1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400" b="1" dirty="0">
                <a:solidFill>
                  <a:schemeClr val="tx1"/>
                </a:solidFill>
                <a:latin typeface="+mn-ea"/>
              </a:rPr>
              <a:t>관리</a:t>
            </a:r>
            <a:endParaRPr kumimoji="0" lang="ko-KR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9FA87146-2E03-20C9-8CF7-51170F62BD58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93ED26-3869-D7FF-FE50-9741AD910C68}"/>
              </a:ext>
            </a:extLst>
          </p:cNvPr>
          <p:cNvSpPr txBox="1"/>
          <p:nvPr/>
        </p:nvSpPr>
        <p:spPr>
          <a:xfrm>
            <a:off x="452284" y="394645"/>
            <a:ext cx="2832827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3200" b="1" kern="100" dirty="0" err="1">
                <a:effectLst/>
                <a:latin typeface="+mn-ea"/>
              </a:rPr>
              <a:t>위험분석이란</a:t>
            </a:r>
            <a:r>
              <a:rPr lang="en-US" altLang="ko-KR" sz="3200" b="1" kern="100" dirty="0">
                <a:effectLst/>
                <a:latin typeface="+mn-ea"/>
              </a:rPr>
              <a:t>?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2" name="슬라이드 번호 개체 틀 11">
            <a:extLst>
              <a:ext uri="{FF2B5EF4-FFF2-40B4-BE49-F238E27FC236}">
                <a16:creationId xmlns:a16="http://schemas.microsoft.com/office/drawing/2014/main" id="{A7944035-28BD-9BB3-CD11-C0C9C60F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49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1FAE4-7E4C-19D7-13E6-DCED847C5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7B60B30-1902-27D7-214B-70D365924CF4}"/>
              </a:ext>
            </a:extLst>
          </p:cNvPr>
          <p:cNvSpPr txBox="1"/>
          <p:nvPr/>
        </p:nvSpPr>
        <p:spPr>
          <a:xfrm>
            <a:off x="452284" y="1041479"/>
            <a:ext cx="10958927" cy="1793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000" b="1">
                <a:latin typeface="+mn-ea"/>
              </a:rPr>
              <a:t>FTA (</a:t>
            </a:r>
            <a:r>
              <a:rPr lang="en-US" altLang="ko-KR" sz="1800" kern="100">
                <a:effectLst/>
                <a:latin typeface="+mn-ea"/>
                <a:cs typeface="굴림" panose="020B0600000101010101" pitchFamily="50" charset="-127"/>
              </a:rPr>
              <a:t>Fault Tree Analysis</a:t>
            </a:r>
            <a:r>
              <a:rPr lang="en-US" altLang="ko-KR" sz="2000" b="1">
                <a:latin typeface="+mn-ea"/>
              </a:rPr>
              <a:t>)</a:t>
            </a:r>
            <a:endParaRPr lang="en-US" altLang="ko-KR" sz="2000" b="1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고장의 원인과 가능성을 트리 구조로 분석</a:t>
            </a:r>
            <a:endParaRPr lang="en-US" altLang="ko-KR" dirty="0"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FMEA (</a:t>
            </a:r>
            <a:r>
              <a:rPr lang="en-US" altLang="ko-KR" sz="1800" kern="100">
                <a:effectLst/>
                <a:latin typeface="+mn-ea"/>
                <a:cs typeface="굴림" panose="020B0600000101010101" pitchFamily="50" charset="-127"/>
              </a:rPr>
              <a:t>Failure Mode and Effect Analysis</a:t>
            </a:r>
            <a:r>
              <a:rPr kumimoji="0" lang="en-US" altLang="ko-K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)</a:t>
            </a:r>
            <a:endParaRPr kumimoji="0" lang="en-US" altLang="ko-K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실패 모드와 영향을 식별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평가하여 설계 개선 및 예방조치 제안</a:t>
            </a:r>
            <a:endParaRPr kumimoji="0" lang="en-US" altLang="ko-K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C13E092-E67F-5ECF-20FA-4D2E3E695AC9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95DC5E9-8171-928F-5265-73CF1C72CB71}"/>
              </a:ext>
            </a:extLst>
          </p:cNvPr>
          <p:cNvSpPr txBox="1"/>
          <p:nvPr/>
        </p:nvSpPr>
        <p:spPr>
          <a:xfrm>
            <a:off x="452284" y="394645"/>
            <a:ext cx="2791149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3200" b="1" kern="100" dirty="0">
                <a:effectLst/>
                <a:latin typeface="+mn-ea"/>
              </a:rPr>
              <a:t>위험분석 기법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D393B11-D465-D0D0-7F57-FF790F31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90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395FE-D2CA-616D-08CB-9A76C259A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817904B-DCC4-5B28-3574-A5FE575BC86D}"/>
              </a:ext>
            </a:extLst>
          </p:cNvPr>
          <p:cNvSpPr txBox="1"/>
          <p:nvPr/>
        </p:nvSpPr>
        <p:spPr>
          <a:xfrm>
            <a:off x="452284" y="1041479"/>
            <a:ext cx="10958927" cy="4424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STPA (</a:t>
            </a:r>
            <a:r>
              <a:rPr lang="en-US" altLang="ko-KR" sz="1800" kern="100">
                <a:effectLst/>
                <a:latin typeface="+mn-ea"/>
                <a:cs typeface="굴림" panose="020B0600000101010101" pitchFamily="50" charset="-127"/>
              </a:rPr>
              <a:t>Systems-Theoretic Process Analysis</a:t>
            </a:r>
            <a:r>
              <a:rPr kumimoji="0" lang="en-US" altLang="ko-K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)</a:t>
            </a:r>
            <a:endParaRPr kumimoji="0" lang="en-US" altLang="ko-K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제어 구조와 상호작용 분석으로 위험 요소 식별</a:t>
            </a:r>
            <a:r>
              <a:rPr kumimoji="0" lang="en-US" altLang="ko-K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안전성 확보</a:t>
            </a:r>
            <a:endParaRPr kumimoji="0" lang="en-US" altLang="ko-K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000" b="1">
                <a:latin typeface="+mn-ea"/>
              </a:rPr>
              <a:t>MBSE (</a:t>
            </a:r>
            <a:r>
              <a:rPr lang="en-US" altLang="ko-KR" sz="1800" kern="100">
                <a:effectLst/>
                <a:latin typeface="+mn-ea"/>
              </a:rPr>
              <a:t>Model-Based Systems Engineering</a:t>
            </a:r>
            <a:r>
              <a:rPr lang="en-US" altLang="ko-KR" sz="2000" b="1">
                <a:latin typeface="+mn-ea"/>
              </a:rPr>
              <a:t>)</a:t>
            </a:r>
            <a:endParaRPr lang="en-US" altLang="ko-KR" sz="2000" b="1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모델 기반 설계로 설계 </a:t>
            </a:r>
            <a:r>
              <a:rPr kumimoji="0" lang="ko-KR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오류 감소</a:t>
            </a:r>
            <a:r>
              <a:rPr kumimoji="0" lang="en-US" altLang="ko-KR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정형화 모델활용으로 자동화 극대화</a:t>
            </a:r>
            <a:endParaRPr kumimoji="0" lang="en-US" altLang="ko-K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Formal Methods</a:t>
            </a: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수학적 기법으로 설계 명세와 구현의 논리적 오류 검증</a:t>
            </a:r>
            <a:endParaRPr kumimoji="0" lang="en-US" altLang="ko-K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000" b="1">
                <a:latin typeface="+mn-ea"/>
              </a:rPr>
              <a:t>HIL (</a:t>
            </a:r>
            <a:r>
              <a:rPr lang="en-US" altLang="ko-KR" sz="1800" kern="100">
                <a:effectLst/>
                <a:latin typeface="+mn-ea"/>
              </a:rPr>
              <a:t>Hardware-in-the-Loop</a:t>
            </a:r>
            <a:r>
              <a:rPr lang="en-US" altLang="ko-KR" sz="2000" b="1">
                <a:latin typeface="+mn-ea"/>
              </a:rPr>
              <a:t>)</a:t>
            </a:r>
            <a:endParaRPr lang="en-US" altLang="ko-KR" sz="2000" b="1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실제 하드웨어와 시뮬레이션 통합으로 실시간 설계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구현 불일치 검증</a:t>
            </a:r>
            <a:endParaRPr lang="en-US" altLang="ko-KR" dirty="0"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Dynamic Flow</a:t>
            </a:r>
            <a:r>
              <a:rPr lang="en-US" altLang="ko-KR" sz="2000" b="1" dirty="0">
                <a:latin typeface="+mn-ea"/>
              </a:rPr>
              <a:t>graph</a:t>
            </a: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동적 상호작용과 상태 변화를 그래프로 모델링해 신뢰성과 안전성 분석</a:t>
            </a:r>
            <a:endParaRPr lang="en-US" altLang="ko-KR" dirty="0">
              <a:latin typeface="+mn-ea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45A8746-B28E-A666-2BB6-A85B5E0EF478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DAA1C51-3D60-847C-62A7-2120EF629557}"/>
              </a:ext>
            </a:extLst>
          </p:cNvPr>
          <p:cNvSpPr txBox="1"/>
          <p:nvPr/>
        </p:nvSpPr>
        <p:spPr>
          <a:xfrm>
            <a:off x="452284" y="394645"/>
            <a:ext cx="2791149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3200" b="1" kern="100" dirty="0">
                <a:effectLst/>
                <a:latin typeface="+mn-ea"/>
              </a:rPr>
              <a:t>위험분석 기법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B0BE653-359C-63FD-23D8-4BB3B1736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07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4A34A-F820-27BB-58B1-23C6C071F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CF39564-D83B-1191-63C6-B8B28818050E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AECB92BD-EFDB-B153-A7B1-8247C29A6F33}"/>
              </a:ext>
            </a:extLst>
          </p:cNvPr>
          <p:cNvGrpSpPr/>
          <p:nvPr/>
        </p:nvGrpSpPr>
        <p:grpSpPr>
          <a:xfrm>
            <a:off x="1628964" y="1172987"/>
            <a:ext cx="8934072" cy="5521020"/>
            <a:chOff x="1729250" y="1204160"/>
            <a:chExt cx="8934072" cy="5521020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184084BF-E860-F78A-EA84-42E2E839BD01}"/>
                </a:ext>
              </a:extLst>
            </p:cNvPr>
            <p:cNvSpPr/>
            <p:nvPr/>
          </p:nvSpPr>
          <p:spPr>
            <a:xfrm>
              <a:off x="1729252" y="1204160"/>
              <a:ext cx="4428259" cy="119094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Serhii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Naumenko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et al. [1]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설계 초기 단계에서 구문 오류와 요구사항 위반을 탐지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하며 설계 복잡성을 줄이고 추가 결함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53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건 발견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6DE74352-FE9C-BA50-7E5A-B888AE6FE888}"/>
                </a:ext>
              </a:extLst>
            </p:cNvPr>
            <p:cNvSpPr/>
            <p:nvPr/>
          </p:nvSpPr>
          <p:spPr>
            <a:xfrm>
              <a:off x="1729251" y="2537677"/>
              <a:ext cx="4428259" cy="137547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Zequn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Lin, et al. [27]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FPGA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기반 원자로 보호 시스템에 블랙박스 테스트로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하드웨어와 소프트웨어 상호작용 오류 조기 탐지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</a:t>
              </a:r>
              <a:b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</a:b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테스트 시간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70%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단축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진단 정확도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100%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달성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3FC507D6-5E36-EE0F-9B4B-102F5F7A1614}"/>
                </a:ext>
              </a:extLst>
            </p:cNvPr>
            <p:cNvSpPr/>
            <p:nvPr/>
          </p:nvSpPr>
          <p:spPr>
            <a:xfrm>
              <a:off x="1729250" y="5534234"/>
              <a:ext cx="4428260" cy="11909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Fanyu Wang, et al. [41]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I&amp;C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 시스템 설계에 </a:t>
              </a:r>
              <a:r>
                <a:rPr lang="en-US" altLang="ko-KR" sz="1400" b="1" kern="100" dirty="0">
                  <a:solidFill>
                    <a:srgbClr val="FF0000"/>
                  </a:solidFill>
                  <a:latin typeface="+mn-ea"/>
                </a:rPr>
                <a:t>FTA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와 </a:t>
              </a:r>
              <a:r>
                <a:rPr lang="en-US" altLang="ko-KR" sz="1400" b="1" kern="100" dirty="0">
                  <a:solidFill>
                    <a:srgbClr val="FF0000"/>
                  </a:solidFill>
                  <a:latin typeface="+mn-ea"/>
                </a:rPr>
                <a:t>FMEA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를 통합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한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MBSE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기반 신뢰성 분석 적용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86CFAB86-D269-1758-B987-C3D594C9AB6A}"/>
                </a:ext>
              </a:extLst>
            </p:cNvPr>
            <p:cNvSpPr/>
            <p:nvPr/>
          </p:nvSpPr>
          <p:spPr>
            <a:xfrm>
              <a:off x="1729251" y="4055720"/>
              <a:ext cx="4428259" cy="133594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Jaeyeob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Kim, et al. [37]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IST-FPGA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와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Co-simulation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기법으로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시뮬레이션과 요구사항 검토를 통합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설계단계에서 위험 평가를 하며 시간과 비용 절감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6F058CB9-4624-C57B-E7BE-34E3EE3D379F}"/>
                </a:ext>
              </a:extLst>
            </p:cNvPr>
            <p:cNvSpPr/>
            <p:nvPr/>
          </p:nvSpPr>
          <p:spPr>
            <a:xfrm>
              <a:off x="6367547" y="1204160"/>
              <a:ext cx="4295775" cy="119094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Satrio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Pradana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Jae Cheon Jung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[26]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15000"/>
                </a:lnSpc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요구사항 정의에서 검증까지의 통합적 위험 관리하며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신뢰성 평가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를 위해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SRGM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방법을 적용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DA504ACC-98CB-33A5-C656-FFCA9937F539}"/>
                </a:ext>
              </a:extLst>
            </p:cNvPr>
            <p:cNvSpPr/>
            <p:nvPr/>
          </p:nvSpPr>
          <p:spPr>
            <a:xfrm>
              <a:off x="6367542" y="2537676"/>
              <a:ext cx="4295775" cy="137547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Narukawa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 Yoshifumi [28]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FPGA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기반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ATLAS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실험 트리거 로직에 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Monte Carlo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시뮬레이션 적용하여 다양한 환경에서 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트리거 알고리즘의 위험 요소 분석 및 최적화</a:t>
              </a: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6F59185-3AE4-47A0-B28A-CCC21527F11A}"/>
                </a:ext>
              </a:extLst>
            </p:cNvPr>
            <p:cNvSpPr/>
            <p:nvPr/>
          </p:nvSpPr>
          <p:spPr>
            <a:xfrm>
              <a:off x="6367543" y="5534234"/>
              <a:ext cx="4295775" cy="119094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Jakub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Lojda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et al. [44]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FT-EST(Fault Tolerance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ESTimation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) 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프레임워크로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고장 확률 정량 평가</a:t>
              </a: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,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신뢰성과 고장 영향 분석</a:t>
              </a:r>
              <a:endParaRPr lang="en-US" altLang="ko-KR" sz="1400" b="1" kern="10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5F37F1B5-D8CD-406A-920E-1EB9A31B6727}"/>
                </a:ext>
              </a:extLst>
            </p:cNvPr>
            <p:cNvSpPr/>
            <p:nvPr/>
          </p:nvSpPr>
          <p:spPr>
            <a:xfrm>
              <a:off x="6367542" y="4055720"/>
              <a:ext cx="4295775" cy="133594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dirty="0">
                  <a:solidFill>
                    <a:schemeClr val="tx1"/>
                  </a:solidFill>
                </a:rPr>
                <a:t>Philippa </a:t>
              </a:r>
              <a:r>
                <a:rPr lang="en-US" altLang="ko-KR" sz="1400" b="1" dirty="0" err="1">
                  <a:solidFill>
                    <a:schemeClr val="tx1"/>
                  </a:solidFill>
                </a:rPr>
                <a:t>Conmy</a:t>
              </a:r>
              <a:r>
                <a:rPr lang="en-US" altLang="ko-KR" sz="1400" b="1" dirty="0">
                  <a:solidFill>
                    <a:schemeClr val="tx1"/>
                  </a:solidFill>
                </a:rPr>
                <a:t>, lain Bate [40]</a:t>
              </a: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endParaRPr lang="en-US" altLang="ko-KR" sz="1400" b="1" kern="100" dirty="0">
                <a:solidFill>
                  <a:schemeClr val="tx1"/>
                </a:solidFill>
                <a:latin typeface="+mn-ea"/>
              </a:endParaRPr>
            </a:p>
            <a:p>
              <a:pPr marL="0" marR="0" lvl="0" indent="0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1400" b="1" kern="100" dirty="0">
                  <a:solidFill>
                    <a:schemeClr val="tx1"/>
                  </a:solidFill>
                  <a:latin typeface="+mn-ea"/>
                </a:rPr>
                <a:t>Top-Down Safety analysis, </a:t>
              </a:r>
              <a:r>
                <a:rPr lang="en-US" altLang="ko-KR" sz="1400" b="1" kern="100" dirty="0" err="1">
                  <a:solidFill>
                    <a:schemeClr val="tx1"/>
                  </a:solidFill>
                  <a:latin typeface="+mn-ea"/>
                </a:rPr>
                <a:t>FPTC</a:t>
              </a:r>
              <a:r>
                <a:rPr lang="ko-KR" altLang="en-US" sz="1400" b="1" kern="100" dirty="0">
                  <a:solidFill>
                    <a:schemeClr val="tx1"/>
                  </a:solidFill>
                  <a:latin typeface="+mn-ea"/>
                </a:rPr>
                <a:t>를 이용하여 </a:t>
              </a:r>
              <a:r>
                <a:rPr lang="ko-KR" altLang="en-US" sz="1400" b="1" kern="100" dirty="0">
                  <a:solidFill>
                    <a:srgbClr val="FF0000"/>
                  </a:solidFill>
                  <a:latin typeface="+mn-ea"/>
                </a:rPr>
                <a:t>상위수준 및 구조적 위험 요소를 통합적으로 분석</a:t>
              </a:r>
              <a:endParaRPr lang="en-US" altLang="ko-KR" sz="1400" b="1" kern="100" dirty="0">
                <a:solidFill>
                  <a:srgbClr val="FF0000"/>
                </a:solidFill>
                <a:latin typeface="+mn-ea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224FF7B-B52C-94C7-FF54-572E581548C4}"/>
              </a:ext>
            </a:extLst>
          </p:cNvPr>
          <p:cNvSpPr txBox="1"/>
          <p:nvPr/>
        </p:nvSpPr>
        <p:spPr>
          <a:xfrm>
            <a:off x="452284" y="394645"/>
            <a:ext cx="4576894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3200" b="1" kern="100" dirty="0">
                <a:effectLst/>
                <a:latin typeface="+mn-ea"/>
              </a:rPr>
              <a:t>위험분석 기법 적용사례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9" name="슬라이드 번호 개체 틀 18">
            <a:extLst>
              <a:ext uri="{FF2B5EF4-FFF2-40B4-BE49-F238E27FC236}">
                <a16:creationId xmlns:a16="http://schemas.microsoft.com/office/drawing/2014/main" id="{9AF22D01-7ABB-1B39-F50C-BC62DD21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9909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68DAB-3AE7-FFB6-1B8E-4AC9D723A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9CC5295F-A023-7795-2052-C5EFEB26B3EA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896B34A-6AFB-BD80-E7F2-5C4CC6E4CA4F}"/>
              </a:ext>
            </a:extLst>
          </p:cNvPr>
          <p:cNvSpPr txBox="1"/>
          <p:nvPr/>
        </p:nvSpPr>
        <p:spPr>
          <a:xfrm>
            <a:off x="452283" y="383143"/>
            <a:ext cx="2380780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기술적 한계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71CA97-6631-C963-4581-79B6A9777E37}"/>
              </a:ext>
            </a:extLst>
          </p:cNvPr>
          <p:cNvSpPr txBox="1"/>
          <p:nvPr/>
        </p:nvSpPr>
        <p:spPr>
          <a:xfrm>
            <a:off x="452283" y="3946922"/>
            <a:ext cx="5643715" cy="1761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위험 분석 기법의 한계</a:t>
            </a:r>
            <a:endParaRPr lang="en-US" altLang="ko-KR" sz="24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기존 방법으로 </a:t>
            </a:r>
            <a:r>
              <a:rPr lang="en-US" altLang="ko-KR" kern="100" dirty="0">
                <a:latin typeface="+mn-ea"/>
              </a:rPr>
              <a:t>FPGA</a:t>
            </a:r>
            <a:r>
              <a:rPr lang="ko-KR" altLang="en-US" kern="100" dirty="0">
                <a:latin typeface="+mn-ea"/>
              </a:rPr>
              <a:t> 의 동적 재구성과 하드웨어 </a:t>
            </a:r>
            <a:br>
              <a:rPr lang="en-US" altLang="ko-KR" kern="100" dirty="0">
                <a:latin typeface="+mn-ea"/>
              </a:rPr>
            </a:br>
            <a:r>
              <a:rPr lang="ko-KR" altLang="en-US" kern="100" dirty="0">
                <a:latin typeface="+mn-ea"/>
              </a:rPr>
              <a:t>수준 병렬처리까지 고려하기 어려움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실시간 위험 분석을 위한 도구와 접근법 필요</a:t>
            </a:r>
            <a:endParaRPr lang="en-US" altLang="ko-KR" kern="100" dirty="0">
              <a:latin typeface="+mn-ea"/>
            </a:endParaRP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AF29544F-E302-1F0F-8A45-F69530330456}"/>
              </a:ext>
            </a:extLst>
          </p:cNvPr>
          <p:cNvCxnSpPr/>
          <p:nvPr/>
        </p:nvCxnSpPr>
        <p:spPr>
          <a:xfrm>
            <a:off x="6096000" y="1173480"/>
            <a:ext cx="0" cy="510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03760B-9682-3D24-6EF8-E6884F130E76}"/>
              </a:ext>
            </a:extLst>
          </p:cNvPr>
          <p:cNvSpPr txBox="1"/>
          <p:nvPr/>
        </p:nvSpPr>
        <p:spPr>
          <a:xfrm>
            <a:off x="452283" y="1203302"/>
            <a:ext cx="5643715" cy="2399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검증 과정의 복잡성과 비용증가</a:t>
            </a:r>
            <a:endParaRPr lang="en-US" altLang="ko-KR" sz="24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FPGA</a:t>
            </a:r>
            <a:r>
              <a:rPr lang="ko-KR" altLang="en-US" kern="100" dirty="0">
                <a:latin typeface="+mn-ea"/>
              </a:rPr>
              <a:t>는 설계 자유도가 높은 만큼 설계와 검증과정의 복잡성 증가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설계 오류의 조기 발견에 필요한 자동화 도구 필요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시스템 개발주기가 길어져 실시간 애플리케이션에 적합하지 않을 수 있음</a:t>
            </a:r>
            <a:endParaRPr lang="en-US" altLang="ko-KR" kern="100" dirty="0"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2F550A-C2D3-967D-7305-47C8FE4E8CCA}"/>
              </a:ext>
            </a:extLst>
          </p:cNvPr>
          <p:cNvSpPr txBox="1"/>
          <p:nvPr/>
        </p:nvSpPr>
        <p:spPr>
          <a:xfrm>
            <a:off x="6320212" y="3946923"/>
            <a:ext cx="5156036" cy="1761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 err="1">
                <a:latin typeface="+mn-ea"/>
              </a:rPr>
              <a:t>비트스트림</a:t>
            </a:r>
            <a:r>
              <a:rPr lang="ko-KR" altLang="en-US" sz="2400" b="1" kern="100" dirty="0">
                <a:latin typeface="+mn-ea"/>
              </a:rPr>
              <a:t> 검증의 어려움</a:t>
            </a:r>
            <a:endParaRPr lang="en-US" altLang="ko-KR" sz="24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디버깅의 어려움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설계와 구현의 불일치 검출 도구 필요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타이밍 문제 같은 하드웨어 종속 이슈</a:t>
            </a:r>
            <a:endParaRPr lang="en-US" altLang="ko-KR" kern="100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BC4A97-DD3E-0605-1824-A020DA9C4291}"/>
              </a:ext>
            </a:extLst>
          </p:cNvPr>
          <p:cNvSpPr txBox="1"/>
          <p:nvPr/>
        </p:nvSpPr>
        <p:spPr>
          <a:xfrm>
            <a:off x="6320212" y="1203302"/>
            <a:ext cx="5156036" cy="112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표준화의 부재</a:t>
            </a:r>
            <a:endParaRPr lang="en-US" altLang="ko-KR" sz="24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endParaRPr lang="en-US" altLang="ko-KR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안전 중요 시스템에 특화된 </a:t>
            </a:r>
            <a:r>
              <a:rPr lang="en-US" altLang="ko-KR" kern="100" dirty="0">
                <a:latin typeface="+mn-ea"/>
              </a:rPr>
              <a:t>FPGA </a:t>
            </a:r>
            <a:r>
              <a:rPr lang="ko-KR" altLang="en-US" kern="100" dirty="0">
                <a:latin typeface="+mn-ea"/>
              </a:rPr>
              <a:t>표준</a:t>
            </a:r>
            <a:endParaRPr lang="en-US" altLang="ko-KR" kern="100" dirty="0">
              <a:latin typeface="+mn-ea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4B745988-7817-55CC-9E14-F0D51053FD7F}"/>
              </a:ext>
            </a:extLst>
          </p:cNvPr>
          <p:cNvCxnSpPr>
            <a:cxnSpLocks/>
          </p:cNvCxnSpPr>
          <p:nvPr/>
        </p:nvCxnSpPr>
        <p:spPr>
          <a:xfrm>
            <a:off x="452284" y="3732756"/>
            <a:ext cx="110716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7D4F80E-E6C3-435C-8165-8973976F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327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D107C-C614-CCD8-D31F-C2DBDF8BE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0378BA0-CFE3-324B-5CB2-BE972C051CB6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C68ADF7-66D5-4CCA-6CF1-06FA33EED70A}"/>
              </a:ext>
            </a:extLst>
          </p:cNvPr>
          <p:cNvSpPr txBox="1"/>
          <p:nvPr/>
        </p:nvSpPr>
        <p:spPr>
          <a:xfrm>
            <a:off x="447089" y="386810"/>
            <a:ext cx="1826141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발전방향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B25A58-D842-5B1A-CF16-227F1AA7CAC7}"/>
              </a:ext>
            </a:extLst>
          </p:cNvPr>
          <p:cNvSpPr txBox="1"/>
          <p:nvPr/>
        </p:nvSpPr>
        <p:spPr>
          <a:xfrm>
            <a:off x="447089" y="3946923"/>
            <a:ext cx="5156036" cy="278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400" b="1" kern="100" dirty="0">
                <a:latin typeface="+mn-ea"/>
              </a:rPr>
              <a:t>FPGA </a:t>
            </a:r>
            <a:r>
              <a:rPr lang="ko-KR" altLang="en-US" sz="2400" b="1" kern="100" dirty="0">
                <a:latin typeface="+mn-ea"/>
              </a:rPr>
              <a:t>기반 시스템의 발전 방향성</a:t>
            </a:r>
            <a:endParaRPr lang="en-US" altLang="ko-KR" sz="2400" b="1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자동화된 디버깅 도구 개발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고성능 데이터 처리와 신뢰성 높은 설계로 고효율이 요구되는 산업 진출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en-US" altLang="ko-KR" kern="100" dirty="0" err="1">
                <a:latin typeface="+mn-ea"/>
              </a:rPr>
              <a:t>DPR</a:t>
            </a:r>
            <a:r>
              <a:rPr lang="en-US" altLang="ko-KR" kern="100" dirty="0">
                <a:latin typeface="+mn-ea"/>
              </a:rPr>
              <a:t> (Dynamic Partial Reconfiguration)</a:t>
            </a: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시스템 성능 최적화</a:t>
            </a:r>
            <a:endParaRPr lang="en-US" altLang="ko-KR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A3341845-03A7-EE4E-C659-1D0437A58CF7}"/>
              </a:ext>
            </a:extLst>
          </p:cNvPr>
          <p:cNvCxnSpPr/>
          <p:nvPr/>
        </p:nvCxnSpPr>
        <p:spPr>
          <a:xfrm>
            <a:off x="6096000" y="1173480"/>
            <a:ext cx="0" cy="510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FFBF78D-A88E-1D45-22A1-54501E739D64}"/>
              </a:ext>
            </a:extLst>
          </p:cNvPr>
          <p:cNvCxnSpPr>
            <a:cxnSpLocks/>
          </p:cNvCxnSpPr>
          <p:nvPr/>
        </p:nvCxnSpPr>
        <p:spPr>
          <a:xfrm>
            <a:off x="452284" y="3732756"/>
            <a:ext cx="110716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54F00E8-278C-AA05-6F2D-79637D675F6E}"/>
              </a:ext>
            </a:extLst>
          </p:cNvPr>
          <p:cNvSpPr txBox="1"/>
          <p:nvPr/>
        </p:nvSpPr>
        <p:spPr>
          <a:xfrm>
            <a:off x="447089" y="1213303"/>
            <a:ext cx="5156036" cy="2148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자동화된 설계 및 검증도구 개발</a:t>
            </a:r>
            <a:endParaRPr lang="en-US" altLang="ko-KR" sz="2400" b="1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계층적 설계를 통해 복잡성 줄이기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설계와 검증 간의 상호작용을 간소화하기 위한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kern="100" dirty="0">
                <a:latin typeface="+mn-ea"/>
              </a:rPr>
              <a:t>통합 프레임워크 도입 필요</a:t>
            </a:r>
            <a:endParaRPr lang="en-US" altLang="ko-KR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ACAD76-F6F7-821A-4007-9A9C14137491}"/>
              </a:ext>
            </a:extLst>
          </p:cNvPr>
          <p:cNvSpPr txBox="1"/>
          <p:nvPr/>
        </p:nvSpPr>
        <p:spPr>
          <a:xfrm>
            <a:off x="6320212" y="1213303"/>
            <a:ext cx="5343701" cy="182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산업별 요구를 반영한 설계 표준화</a:t>
            </a:r>
            <a:endParaRPr lang="en-US" altLang="ko-KR" sz="2400" b="1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표준 준수의 자동화 도구 개발</a:t>
            </a:r>
            <a:endParaRPr lang="en-US" altLang="ko-KR" kern="100" dirty="0"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</a:t>
            </a:r>
            <a:r>
              <a:rPr lang="ko-KR" altLang="en-US" kern="100" dirty="0">
                <a:latin typeface="+mn-ea"/>
              </a:rPr>
              <a:t>산업별 맞춤형 표준화</a:t>
            </a:r>
            <a:endParaRPr lang="en-US" altLang="ko-KR" kern="100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2000" b="1" kern="100" dirty="0"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D57137-E96F-A2C4-00AE-1C4B8ADED451}"/>
              </a:ext>
            </a:extLst>
          </p:cNvPr>
          <p:cNvSpPr txBox="1"/>
          <p:nvPr/>
        </p:nvSpPr>
        <p:spPr>
          <a:xfrm>
            <a:off x="6320212" y="3946923"/>
            <a:ext cx="5618746" cy="1443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극한 환경에서의 성능 평가와 실증 연구</a:t>
            </a:r>
          </a:p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endParaRPr lang="ko-KR" altLang="en-US" kern="100" dirty="0"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kern="100" dirty="0">
                <a:latin typeface="+mn-ea"/>
              </a:rPr>
              <a:t>- FPGA </a:t>
            </a:r>
            <a:r>
              <a:rPr lang="ko-KR" altLang="en-US" kern="100">
                <a:latin typeface="+mn-ea"/>
              </a:rPr>
              <a:t>특성상 방사선같은 </a:t>
            </a:r>
            <a:r>
              <a:rPr lang="ko-KR" altLang="en-US" kern="100" dirty="0">
                <a:latin typeface="+mn-ea"/>
              </a:rPr>
              <a:t>극한 환경에서의 </a:t>
            </a:r>
            <a:br>
              <a:rPr lang="ko-KR" altLang="en-US" kern="100" dirty="0">
                <a:latin typeface="+mn-ea"/>
              </a:rPr>
            </a:br>
            <a:r>
              <a:rPr lang="ko-KR" altLang="en-US" kern="100">
                <a:latin typeface="+mn-ea"/>
              </a:rPr>
              <a:t>작동 평가는 지속적으로 필요함</a:t>
            </a:r>
            <a:endParaRPr lang="ko-KR" altLang="en-US" kern="100" dirty="0">
              <a:latin typeface="+mn-ea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28F8E26-BF17-196E-DD92-0A0F4DB0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937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D42D6-8464-26F4-C668-004E595C0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BF0A96D-57EB-C854-2385-494EC262AB1A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B6D1A86-2CCB-44BD-9145-79FF21C8F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865894-5542-B3DA-D3C1-11A4AC120339}"/>
              </a:ext>
            </a:extLst>
          </p:cNvPr>
          <p:cNvSpPr txBox="1"/>
          <p:nvPr/>
        </p:nvSpPr>
        <p:spPr>
          <a:xfrm>
            <a:off x="447089" y="386810"/>
            <a:ext cx="1005403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3200" b="1" i="0" u="none" strike="noStrike" kern="1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결론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48771-3121-709D-D08B-94F8351D22DE}"/>
              </a:ext>
            </a:extLst>
          </p:cNvPr>
          <p:cNvSpPr txBox="1"/>
          <p:nvPr/>
        </p:nvSpPr>
        <p:spPr>
          <a:xfrm>
            <a:off x="452283" y="1203302"/>
            <a:ext cx="11141619" cy="4649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en-US" altLang="ko-KR" sz="2000" kern="100" dirty="0">
                <a:latin typeface="+mn-ea"/>
              </a:rPr>
              <a:t>FPGA</a:t>
            </a:r>
            <a:r>
              <a:rPr lang="ko-KR" altLang="en-US" sz="2000" kern="100" dirty="0">
                <a:latin typeface="+mn-ea"/>
              </a:rPr>
              <a:t>의 높은 신뢰성과 안전성을 보장해주는 특징이 기존의 기술들보다 뛰어나며 안전 중요 시스템에서의 유리한 위치를 잡아가고 있음</a:t>
            </a:r>
            <a:endParaRPr lang="en-US" altLang="ko-KR" sz="2000" kern="100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sz="2000" kern="100" dirty="0">
                <a:latin typeface="+mn-ea"/>
              </a:rPr>
              <a:t>이에 따른 다양한 연구들을 확인하였고 각 연구에서 </a:t>
            </a:r>
            <a:r>
              <a:rPr lang="en-US" altLang="ko-KR" sz="2000" kern="100" dirty="0">
                <a:latin typeface="+mn-ea"/>
              </a:rPr>
              <a:t>FPGA </a:t>
            </a:r>
            <a:r>
              <a:rPr lang="ko-KR" altLang="en-US" sz="2000" kern="100" dirty="0">
                <a:latin typeface="+mn-ea"/>
              </a:rPr>
              <a:t>기반 시스템의 검증의 중요성도 언급하고 있음을 확인</a:t>
            </a:r>
            <a:endParaRPr lang="en-US" altLang="ko-KR" sz="2000" kern="100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sz="2000" kern="100" dirty="0">
                <a:latin typeface="+mn-ea"/>
              </a:rPr>
              <a:t>사례 분석을 통해 공통적인 </a:t>
            </a:r>
            <a:r>
              <a:rPr lang="en-US" altLang="ko-KR" sz="2000" kern="100" dirty="0" err="1">
                <a:latin typeface="+mn-ea"/>
              </a:rPr>
              <a:t>V&amp;V</a:t>
            </a:r>
            <a:r>
              <a:rPr lang="ko-KR" altLang="en-US" sz="2000" kern="100" dirty="0">
                <a:latin typeface="+mn-ea"/>
              </a:rPr>
              <a:t>와 위험분석 분류 항목을 설명하고 </a:t>
            </a:r>
            <a:r>
              <a:rPr lang="en-US" altLang="ko-KR" sz="2000" kern="100" dirty="0">
                <a:latin typeface="+mn-ea"/>
              </a:rPr>
              <a:t>FPGA</a:t>
            </a:r>
            <a:r>
              <a:rPr lang="ko-KR" altLang="en-US" sz="2000" kern="100" dirty="0">
                <a:latin typeface="+mn-ea"/>
              </a:rPr>
              <a:t>의 특성을 바탕으로 다양한 기법을 적용한 연구들이 진행되고 있음을 확인</a:t>
            </a:r>
            <a:endParaRPr lang="en-US" altLang="ko-KR" sz="2000" kern="100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sz="2000" kern="100" dirty="0">
                <a:latin typeface="+mn-ea"/>
              </a:rPr>
              <a:t>또한</a:t>
            </a:r>
            <a:r>
              <a:rPr lang="en-US" altLang="ko-KR" sz="2000" kern="100" dirty="0">
                <a:latin typeface="+mn-ea"/>
              </a:rPr>
              <a:t>, </a:t>
            </a:r>
            <a:r>
              <a:rPr lang="ko-KR" altLang="en-US" sz="2000" kern="100" dirty="0">
                <a:latin typeface="+mn-ea"/>
              </a:rPr>
              <a:t>각 </a:t>
            </a:r>
            <a:r>
              <a:rPr lang="ko-KR" altLang="en-US" sz="2000" kern="100" dirty="0" err="1">
                <a:latin typeface="+mn-ea"/>
              </a:rPr>
              <a:t>사례들에서</a:t>
            </a:r>
            <a:r>
              <a:rPr lang="ko-KR" altLang="en-US" sz="2000" kern="100" dirty="0">
                <a:latin typeface="+mn-ea"/>
              </a:rPr>
              <a:t> 공통적으로 말하는 </a:t>
            </a:r>
            <a:r>
              <a:rPr lang="en-US" altLang="ko-KR" sz="2000" kern="100" dirty="0">
                <a:latin typeface="+mn-ea"/>
              </a:rPr>
              <a:t>FPGA </a:t>
            </a:r>
            <a:r>
              <a:rPr lang="ko-KR" altLang="en-US" sz="2000" kern="100" dirty="0">
                <a:latin typeface="+mn-ea"/>
              </a:rPr>
              <a:t>기반 시스템 검증의 목표점과 한계점을 살펴보았음</a:t>
            </a:r>
            <a:endParaRPr lang="en-US" altLang="ko-KR" sz="2000" kern="100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sz="2000" kern="100" dirty="0">
                <a:latin typeface="+mn-ea"/>
              </a:rPr>
              <a:t>제시된 발전 방향을 통해 </a:t>
            </a:r>
            <a:r>
              <a:rPr lang="en-US" altLang="ko-KR" sz="2000" kern="100" dirty="0">
                <a:latin typeface="+mn-ea"/>
              </a:rPr>
              <a:t>FPGA</a:t>
            </a:r>
            <a:r>
              <a:rPr lang="ko-KR" altLang="en-US" sz="2000" kern="100" dirty="0">
                <a:latin typeface="+mn-ea"/>
              </a:rPr>
              <a:t> 기반 시스템이 안전 중요 시스템에서 핵심 기술로 자리 잡기를 기대함 </a:t>
            </a:r>
            <a:endParaRPr lang="en-US" altLang="ko-KR" sz="1600" kern="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32518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C775A-38C1-DCA9-A3EE-59EFFDC2C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AD495B3-690B-91DD-B7E6-F0CBD9D62CDE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B1A60E-E392-F841-E6AB-47C894438A4D}"/>
              </a:ext>
            </a:extLst>
          </p:cNvPr>
          <p:cNvSpPr txBox="1"/>
          <p:nvPr/>
        </p:nvSpPr>
        <p:spPr>
          <a:xfrm>
            <a:off x="4565774" y="2611500"/>
            <a:ext cx="3060453" cy="1634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sz="9600" b="1" dirty="0">
                <a:latin typeface="+mn-ea"/>
              </a:rPr>
              <a:t>Q&amp;A</a:t>
            </a:r>
            <a:endParaRPr kumimoji="0" lang="en-US" altLang="ko-KR" sz="9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06C794-B3FC-217D-03BF-F639DEB62FB1}"/>
              </a:ext>
            </a:extLst>
          </p:cNvPr>
          <p:cNvSpPr txBox="1"/>
          <p:nvPr/>
        </p:nvSpPr>
        <p:spPr>
          <a:xfrm>
            <a:off x="4369676" y="6088559"/>
            <a:ext cx="819293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/>
              <a:t>출처</a:t>
            </a:r>
            <a:endParaRPr lang="en-US" altLang="ko-KR" sz="1400" dirty="0"/>
          </a:p>
          <a:p>
            <a:r>
              <a:rPr lang="en-US" altLang="ko-KR" sz="1000" dirty="0" err="1">
                <a:latin typeface="+mn-ea"/>
              </a:rPr>
              <a:t>Fig.1</a:t>
            </a:r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kern="100" dirty="0">
                <a:effectLst/>
                <a:latin typeface="+mn-ea"/>
              </a:rPr>
              <a:t>SRAM-Based FPGA Systems for Safety-Critical Applications</a:t>
            </a:r>
            <a:endParaRPr lang="en-US" altLang="ko-KR" sz="1000" dirty="0">
              <a:latin typeface="+mn-ea"/>
            </a:endParaRPr>
          </a:p>
          <a:p>
            <a:r>
              <a:rPr lang="en-US" altLang="ko-KR" sz="1000" i="0" dirty="0" err="1">
                <a:solidFill>
                  <a:srgbClr val="131314"/>
                </a:solidFill>
                <a:effectLst/>
                <a:latin typeface="+mn-ea"/>
              </a:rPr>
              <a:t>Fig.2</a:t>
            </a:r>
            <a:r>
              <a:rPr lang="en-US" altLang="ko-KR" sz="1000" i="0" dirty="0">
                <a:solidFill>
                  <a:srgbClr val="131314"/>
                </a:solidFill>
                <a:effectLst/>
                <a:latin typeface="+mn-ea"/>
              </a:rPr>
              <a:t> </a:t>
            </a:r>
            <a:r>
              <a:rPr lang="en-US" altLang="ko-KR" sz="1000" kern="100" dirty="0">
                <a:effectLst/>
                <a:latin typeface="+mn-ea"/>
              </a:rPr>
              <a:t>On the Speed of Response of an FPGA-Based Shutdown System in CANDU Nuclear Power Plants</a:t>
            </a:r>
          </a:p>
          <a:p>
            <a:r>
              <a:rPr lang="en-US" altLang="ko-KR" sz="1000" dirty="0" err="1">
                <a:latin typeface="+mn-ea"/>
              </a:rPr>
              <a:t>Fig.3</a:t>
            </a:r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i="0" dirty="0">
                <a:solidFill>
                  <a:srgbClr val="131314"/>
                </a:solidFill>
                <a:effectLst/>
                <a:latin typeface="+mn-ea"/>
              </a:rPr>
              <a:t>Approach Adopted by RPC </a:t>
            </a:r>
            <a:r>
              <a:rPr lang="en-US" altLang="ko-KR" sz="1000" i="0" dirty="0" err="1">
                <a:solidFill>
                  <a:srgbClr val="131314"/>
                </a:solidFill>
                <a:effectLst/>
                <a:latin typeface="+mn-ea"/>
              </a:rPr>
              <a:t>Radiy</a:t>
            </a:r>
            <a:r>
              <a:rPr lang="en-US" altLang="ko-KR" sz="1000" i="0" dirty="0">
                <a:solidFill>
                  <a:srgbClr val="131314"/>
                </a:solidFill>
                <a:effectLst/>
                <a:latin typeface="+mn-ea"/>
              </a:rPr>
              <a:t> for the Verification and Validation of FPGA Based Platforms for Nuclear Safety Applications</a:t>
            </a:r>
          </a:p>
        </p:txBody>
      </p:sp>
    </p:spTree>
    <p:extLst>
      <p:ext uri="{BB962C8B-B14F-4D97-AF65-F5344CB8AC3E}">
        <p14:creationId xmlns:p14="http://schemas.microsoft.com/office/powerpoint/2010/main" val="203552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D1FD5-ABE8-ACC1-36F0-DD6E3800C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B9A0E6E0-EEA6-C403-903B-890C52F47E55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AF0780D-2B73-A7D8-4741-67860FA2B690}"/>
              </a:ext>
            </a:extLst>
          </p:cNvPr>
          <p:cNvSpPr txBox="1"/>
          <p:nvPr/>
        </p:nvSpPr>
        <p:spPr>
          <a:xfrm>
            <a:off x="452284" y="396135"/>
            <a:ext cx="3834704" cy="606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연구배경 및 목적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4C536A-8C96-0C69-A82D-22BCB6C26294}"/>
              </a:ext>
            </a:extLst>
          </p:cNvPr>
          <p:cNvSpPr txBox="1"/>
          <p:nvPr/>
        </p:nvSpPr>
        <p:spPr>
          <a:xfrm>
            <a:off x="452284" y="1022736"/>
            <a:ext cx="10927046" cy="5117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/>
              <a:t>안전 중요 시스템</a:t>
            </a:r>
            <a:endParaRPr lang="en-US" altLang="ko-KR" sz="1400" b="1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시스템이 정상적으로 작동하지 않을 경우</a:t>
            </a:r>
            <a:r>
              <a:rPr lang="en-US" altLang="ko-KR" dirty="0"/>
              <a:t>, </a:t>
            </a:r>
            <a:r>
              <a:rPr lang="ko-KR" altLang="en-US" dirty="0"/>
              <a:t>사람의 생명</a:t>
            </a:r>
            <a:r>
              <a:rPr lang="en-US" altLang="ko-KR" dirty="0"/>
              <a:t>, </a:t>
            </a:r>
            <a:r>
              <a:rPr lang="ko-KR" altLang="en-US" dirty="0"/>
              <a:t>재산</a:t>
            </a:r>
            <a:r>
              <a:rPr lang="en-US" altLang="ko-KR" dirty="0"/>
              <a:t>, </a:t>
            </a:r>
            <a:r>
              <a:rPr lang="ko-KR" altLang="en-US" dirty="0"/>
              <a:t>환경</a:t>
            </a:r>
            <a:r>
              <a:rPr lang="en-US" altLang="ko-KR" dirty="0"/>
              <a:t>, </a:t>
            </a:r>
            <a:br>
              <a:rPr lang="en-US" altLang="ko-KR" dirty="0"/>
            </a:br>
            <a:r>
              <a:rPr lang="ko-KR" altLang="en-US" dirty="0"/>
              <a:t>사회적 안전에 심각한 영향을 미칠 수 있는 시스템</a:t>
            </a:r>
            <a:endParaRPr lang="en-US" altLang="ko-KR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신뢰성</a:t>
            </a:r>
            <a:r>
              <a:rPr lang="en-US" altLang="ko-KR" dirty="0"/>
              <a:t>, </a:t>
            </a:r>
            <a:r>
              <a:rPr lang="ko-KR" altLang="en-US" dirty="0"/>
              <a:t>안전성</a:t>
            </a:r>
            <a:r>
              <a:rPr lang="en-US" altLang="ko-KR" dirty="0"/>
              <a:t>, </a:t>
            </a:r>
            <a:r>
              <a:rPr lang="ko-KR" altLang="en-US" dirty="0"/>
              <a:t>결함 허용</a:t>
            </a:r>
            <a:r>
              <a:rPr lang="en-US" altLang="ko-KR" dirty="0"/>
              <a:t>, </a:t>
            </a:r>
            <a:r>
              <a:rPr lang="ko-KR" altLang="en-US" dirty="0"/>
              <a:t>실시간성을 보장해야 함</a:t>
            </a:r>
            <a:br>
              <a:rPr lang="en-US" altLang="ko-KR" dirty="0"/>
            </a:b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신뢰성과</a:t>
            </a:r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>
                <a:sym typeface="Wingdings" panose="05000000000000000000" pitchFamily="2" charset="2"/>
              </a:rPr>
              <a:t>안전성을 보장하기 위한 검증이 필요함</a:t>
            </a:r>
            <a:endParaRPr lang="en-US" altLang="ko-KR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항공</a:t>
            </a:r>
            <a:r>
              <a:rPr lang="en-US" altLang="ko-KR" dirty="0"/>
              <a:t>, </a:t>
            </a:r>
            <a:r>
              <a:rPr lang="ko-KR" altLang="en-US" dirty="0"/>
              <a:t>우주</a:t>
            </a:r>
            <a:r>
              <a:rPr lang="en-US" altLang="ko-KR" dirty="0"/>
              <a:t>, </a:t>
            </a:r>
            <a:r>
              <a:rPr lang="ko-KR" altLang="en-US" dirty="0"/>
              <a:t>의료</a:t>
            </a:r>
            <a:r>
              <a:rPr lang="en-US" altLang="ko-KR" dirty="0"/>
              <a:t>, </a:t>
            </a:r>
            <a:r>
              <a:rPr lang="ko-KR" altLang="en-US" dirty="0"/>
              <a:t>원자력 발전소</a:t>
            </a:r>
            <a:r>
              <a:rPr lang="en-US" altLang="ko-KR" dirty="0"/>
              <a:t>, </a:t>
            </a:r>
            <a:r>
              <a:rPr lang="ko-KR" altLang="en-US" dirty="0"/>
              <a:t>철도 및 대중교통</a:t>
            </a:r>
            <a:endParaRPr lang="en-US" altLang="ko-KR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Field-Programmable Gate Array (FPGA)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높은 재구성 가능성</a:t>
            </a:r>
            <a:r>
              <a:rPr lang="en-US" altLang="ko-KR" dirty="0"/>
              <a:t>, </a:t>
            </a:r>
            <a:r>
              <a:rPr lang="ko-KR" altLang="en-US" dirty="0"/>
              <a:t>유연성</a:t>
            </a:r>
            <a:r>
              <a:rPr lang="en-US" altLang="ko-KR" dirty="0"/>
              <a:t>, </a:t>
            </a:r>
            <a:r>
              <a:rPr lang="ko-KR" altLang="en-US" dirty="0"/>
              <a:t>비용 효율성이 특징</a:t>
            </a:r>
            <a:endParaRPr lang="en-US" altLang="ko-KR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빠른 프로토타이핑</a:t>
            </a:r>
            <a:r>
              <a:rPr lang="en-US" altLang="ko-KR" dirty="0"/>
              <a:t>, </a:t>
            </a:r>
            <a:r>
              <a:rPr lang="ko-KR" altLang="en-US" dirty="0"/>
              <a:t>짧은 개발 주기가 장점</a:t>
            </a:r>
            <a:endParaRPr lang="en-US" altLang="ko-KR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방사선 유발 장애 </a:t>
            </a:r>
            <a:r>
              <a:rPr lang="en-US" altLang="ko-KR" dirty="0"/>
              <a:t>(Single Event Upset, SEU)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결함 허용 기법 </a:t>
            </a:r>
            <a:r>
              <a:rPr lang="en-US" altLang="ko-KR" dirty="0"/>
              <a:t>(</a:t>
            </a:r>
            <a:r>
              <a:rPr lang="en-US" altLang="ko-KR" dirty="0" err="1"/>
              <a:t>TMR</a:t>
            </a:r>
            <a:r>
              <a:rPr lang="en-US" altLang="ko-KR" dirty="0"/>
              <a:t>, </a:t>
            </a:r>
            <a:r>
              <a:rPr lang="en-US" altLang="ko-KR" dirty="0" err="1"/>
              <a:t>ECC</a:t>
            </a:r>
            <a:r>
              <a:rPr lang="en-US" altLang="ko-KR" dirty="0"/>
              <a:t>, Scrubbing)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FAA57FE-E494-7D38-D929-920A1882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452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D2EF0-3B66-877F-B7A3-2CC8997F4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35DEDF5-1E0B-0F54-B3E0-3C78F182B00F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29FFC7A-DAF6-AF7E-27FC-6E7121EE53DD}"/>
              </a:ext>
            </a:extLst>
          </p:cNvPr>
          <p:cNvSpPr txBox="1"/>
          <p:nvPr/>
        </p:nvSpPr>
        <p:spPr>
          <a:xfrm>
            <a:off x="452284" y="383723"/>
            <a:ext cx="3834704" cy="606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FPGA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D7074998-F46A-3D01-2928-9C86076296BA}"/>
              </a:ext>
            </a:extLst>
          </p:cNvPr>
          <p:cNvGrpSpPr/>
          <p:nvPr/>
        </p:nvGrpSpPr>
        <p:grpSpPr>
          <a:xfrm>
            <a:off x="562453" y="1421353"/>
            <a:ext cx="5965189" cy="4407206"/>
            <a:chOff x="996751" y="1582774"/>
            <a:chExt cx="5965189" cy="440720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ACA9E8A-05F5-A4E3-75B5-C7A46010274A}"/>
                </a:ext>
              </a:extLst>
            </p:cNvPr>
            <p:cNvSpPr txBox="1"/>
            <p:nvPr/>
          </p:nvSpPr>
          <p:spPr>
            <a:xfrm>
              <a:off x="1888619" y="1582774"/>
              <a:ext cx="4115934" cy="478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2400" b="1" kern="100" dirty="0">
                  <a:effectLst/>
                  <a:latin typeface="+mn-ea"/>
                </a:rPr>
                <a:t>Classification of ICs</a:t>
              </a:r>
              <a:endParaRPr kumimoji="0" lang="ko-K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30" name="사각형: 둥근 모서리 29">
              <a:extLst>
                <a:ext uri="{FF2B5EF4-FFF2-40B4-BE49-F238E27FC236}">
                  <a16:creationId xmlns:a16="http://schemas.microsoft.com/office/drawing/2014/main" id="{4E997710-EB19-5968-F90E-4EF50B3FBD80}"/>
                </a:ext>
              </a:extLst>
            </p:cNvPr>
            <p:cNvSpPr/>
            <p:nvPr/>
          </p:nvSpPr>
          <p:spPr>
            <a:xfrm>
              <a:off x="996751" y="3552715"/>
              <a:ext cx="2318355" cy="69448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>
                  <a:solidFill>
                    <a:schemeClr val="tx1"/>
                  </a:solidFill>
                </a:rPr>
                <a:t>ASIC</a:t>
              </a:r>
              <a:endParaRPr lang="en-US" altLang="ko-KR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400" b="1" dirty="0">
                  <a:solidFill>
                    <a:schemeClr val="tx1"/>
                  </a:solidFill>
                </a:rPr>
                <a:t>(Application Specific IC)</a:t>
              </a:r>
              <a:endParaRPr lang="ko-KR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사각형: 둥근 모서리 30">
              <a:extLst>
                <a:ext uri="{FF2B5EF4-FFF2-40B4-BE49-F238E27FC236}">
                  <a16:creationId xmlns:a16="http://schemas.microsoft.com/office/drawing/2014/main" id="{F452DFF2-C990-9097-3577-B71808E229C3}"/>
                </a:ext>
              </a:extLst>
            </p:cNvPr>
            <p:cNvSpPr/>
            <p:nvPr/>
          </p:nvSpPr>
          <p:spPr>
            <a:xfrm>
              <a:off x="5992491" y="4692199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rgbClr val="FF0000"/>
                  </a:solidFill>
                </a:rPr>
                <a:t>FPGA</a:t>
              </a:r>
              <a:endParaRPr lang="ko-KR" altLang="en-US" sz="1400" b="1">
                <a:solidFill>
                  <a:srgbClr val="FF0000"/>
                </a:solidFill>
              </a:endParaRPr>
            </a:p>
          </p:txBody>
        </p:sp>
        <p:sp>
          <p:nvSpPr>
            <p:cNvPr id="32" name="사각형: 둥근 모서리 31">
              <a:extLst>
                <a:ext uri="{FF2B5EF4-FFF2-40B4-BE49-F238E27FC236}">
                  <a16:creationId xmlns:a16="http://schemas.microsoft.com/office/drawing/2014/main" id="{D46113B0-DD9E-28D4-4B44-7CFEA78B0EDC}"/>
                </a:ext>
              </a:extLst>
            </p:cNvPr>
            <p:cNvSpPr/>
            <p:nvPr/>
          </p:nvSpPr>
          <p:spPr>
            <a:xfrm>
              <a:off x="4541092" y="4692199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CPLD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34" name="사각형: 둥근 모서리 33">
              <a:extLst>
                <a:ext uri="{FF2B5EF4-FFF2-40B4-BE49-F238E27FC236}">
                  <a16:creationId xmlns:a16="http://schemas.microsoft.com/office/drawing/2014/main" id="{07218130-142D-558F-6D43-7429AC361240}"/>
                </a:ext>
              </a:extLst>
            </p:cNvPr>
            <p:cNvSpPr/>
            <p:nvPr/>
          </p:nvSpPr>
          <p:spPr>
            <a:xfrm>
              <a:off x="2997344" y="5554986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PAL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A9361565-5B78-3B65-663A-5A552CC2F0D1}"/>
                </a:ext>
              </a:extLst>
            </p:cNvPr>
            <p:cNvSpPr/>
            <p:nvPr/>
          </p:nvSpPr>
          <p:spPr>
            <a:xfrm>
              <a:off x="4155294" y="5583019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PLA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36" name="사각형: 둥근 모서리 35">
              <a:extLst>
                <a:ext uri="{FF2B5EF4-FFF2-40B4-BE49-F238E27FC236}">
                  <a16:creationId xmlns:a16="http://schemas.microsoft.com/office/drawing/2014/main" id="{04A46CAB-3994-A60F-4077-77058CA6F8EB}"/>
                </a:ext>
              </a:extLst>
            </p:cNvPr>
            <p:cNvSpPr/>
            <p:nvPr/>
          </p:nvSpPr>
          <p:spPr>
            <a:xfrm>
              <a:off x="1876043" y="5532938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PROM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9CBB0C0E-298C-1AE7-E35C-72CE7CA82B75}"/>
                </a:ext>
              </a:extLst>
            </p:cNvPr>
            <p:cNvCxnSpPr>
              <a:cxnSpLocks/>
              <a:stCxn id="29" idx="2"/>
              <a:endCxn id="32" idx="0"/>
            </p:cNvCxnSpPr>
            <p:nvPr/>
          </p:nvCxnSpPr>
          <p:spPr>
            <a:xfrm flipH="1">
              <a:off x="5025817" y="4247196"/>
              <a:ext cx="1" cy="4450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연결선: 꺾임 41">
              <a:extLst>
                <a:ext uri="{FF2B5EF4-FFF2-40B4-BE49-F238E27FC236}">
                  <a16:creationId xmlns:a16="http://schemas.microsoft.com/office/drawing/2014/main" id="{3B21CC5B-9AA3-4629-06EC-0CD15BDBF7D6}"/>
                </a:ext>
              </a:extLst>
            </p:cNvPr>
            <p:cNvCxnSpPr>
              <a:cxnSpLocks/>
              <a:endCxn id="31" idx="0"/>
            </p:cNvCxnSpPr>
            <p:nvPr/>
          </p:nvCxnSpPr>
          <p:spPr>
            <a:xfrm rot="16200000" flipH="1">
              <a:off x="6009793" y="4224775"/>
              <a:ext cx="594105" cy="340742"/>
            </a:xfrm>
            <a:prstGeom prst="bentConnector3">
              <a:avLst>
                <a:gd name="adj1" fmla="val -6499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연결선: 꺾임 42">
              <a:extLst>
                <a:ext uri="{FF2B5EF4-FFF2-40B4-BE49-F238E27FC236}">
                  <a16:creationId xmlns:a16="http://schemas.microsoft.com/office/drawing/2014/main" id="{EF7ABD30-DE8C-793F-9CD0-4C51F3E30137}"/>
                </a:ext>
              </a:extLst>
            </p:cNvPr>
            <p:cNvCxnSpPr>
              <a:cxnSpLocks/>
              <a:endCxn id="33" idx="0"/>
            </p:cNvCxnSpPr>
            <p:nvPr/>
          </p:nvCxnSpPr>
          <p:spPr>
            <a:xfrm rot="5400000">
              <a:off x="3497711" y="4222911"/>
              <a:ext cx="612189" cy="588163"/>
            </a:xfrm>
            <a:prstGeom prst="bentConnector3">
              <a:avLst>
                <a:gd name="adj1" fmla="val -1428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화살표 연결선 46">
              <a:extLst>
                <a:ext uri="{FF2B5EF4-FFF2-40B4-BE49-F238E27FC236}">
                  <a16:creationId xmlns:a16="http://schemas.microsoft.com/office/drawing/2014/main" id="{D6B5775E-4502-F326-DC9F-90313B5484A8}"/>
                </a:ext>
              </a:extLst>
            </p:cNvPr>
            <p:cNvCxnSpPr/>
            <p:nvPr/>
          </p:nvCxnSpPr>
          <p:spPr>
            <a:xfrm>
              <a:off x="3576628" y="5098452"/>
              <a:ext cx="1" cy="4450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연결선: 꺾임 47">
              <a:extLst>
                <a:ext uri="{FF2B5EF4-FFF2-40B4-BE49-F238E27FC236}">
                  <a16:creationId xmlns:a16="http://schemas.microsoft.com/office/drawing/2014/main" id="{A55CD06C-5681-0C72-4782-1286F968AB05}"/>
                </a:ext>
              </a:extLst>
            </p:cNvPr>
            <p:cNvCxnSpPr>
              <a:cxnSpLocks/>
            </p:cNvCxnSpPr>
            <p:nvPr/>
          </p:nvCxnSpPr>
          <p:spPr>
            <a:xfrm>
              <a:off x="3994447" y="5102768"/>
              <a:ext cx="413426" cy="49549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연결선: 꺾임 48">
              <a:extLst>
                <a:ext uri="{FF2B5EF4-FFF2-40B4-BE49-F238E27FC236}">
                  <a16:creationId xmlns:a16="http://schemas.microsoft.com/office/drawing/2014/main" id="{F6E2CA49-FC77-B879-0D99-4CB79678381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504556" y="5099156"/>
              <a:ext cx="674959" cy="445007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사각형: 둥근 모서리 32">
              <a:extLst>
                <a:ext uri="{FF2B5EF4-FFF2-40B4-BE49-F238E27FC236}">
                  <a16:creationId xmlns:a16="http://schemas.microsoft.com/office/drawing/2014/main" id="{01357FE7-7693-286E-B40C-05E2D15527C0}"/>
                </a:ext>
              </a:extLst>
            </p:cNvPr>
            <p:cNvSpPr/>
            <p:nvPr/>
          </p:nvSpPr>
          <p:spPr>
            <a:xfrm>
              <a:off x="3024998" y="4823087"/>
              <a:ext cx="969449" cy="40696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SPLD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29" name="사각형: 둥근 모서리 28">
              <a:extLst>
                <a:ext uri="{FF2B5EF4-FFF2-40B4-BE49-F238E27FC236}">
                  <a16:creationId xmlns:a16="http://schemas.microsoft.com/office/drawing/2014/main" id="{A9CCE64D-D980-D05D-0295-0B7E2FB6F1B8}"/>
                </a:ext>
              </a:extLst>
            </p:cNvPr>
            <p:cNvSpPr/>
            <p:nvPr/>
          </p:nvSpPr>
          <p:spPr>
            <a:xfrm>
              <a:off x="3656193" y="3552715"/>
              <a:ext cx="2739249" cy="69448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b="1">
                  <a:solidFill>
                    <a:schemeClr val="tx1"/>
                  </a:solidFill>
                </a:rPr>
                <a:t>PLD</a:t>
              </a:r>
              <a:endParaRPr lang="en-US" altLang="ko-KR" sz="1400" b="1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400" b="1">
                  <a:solidFill>
                    <a:schemeClr val="tx1"/>
                  </a:solidFill>
                </a:rPr>
                <a:t>(Programmable Logic Device)</a:t>
              </a:r>
              <a:endParaRPr lang="ko-KR" altLang="en-US" sz="1400" b="1">
                <a:solidFill>
                  <a:schemeClr val="tx1"/>
                </a:solidFill>
              </a:endParaRPr>
            </a:p>
          </p:txBody>
        </p:sp>
        <p:cxnSp>
          <p:nvCxnSpPr>
            <p:cNvPr id="55" name="연결선: 꺾임 54">
              <a:extLst>
                <a:ext uri="{FF2B5EF4-FFF2-40B4-BE49-F238E27FC236}">
                  <a16:creationId xmlns:a16="http://schemas.microsoft.com/office/drawing/2014/main" id="{3DA01643-E223-3217-ACC6-FC9A0F2C4FF1}"/>
                </a:ext>
              </a:extLst>
            </p:cNvPr>
            <p:cNvCxnSpPr>
              <a:cxnSpLocks/>
            </p:cNvCxnSpPr>
            <p:nvPr/>
          </p:nvCxnSpPr>
          <p:spPr>
            <a:xfrm>
              <a:off x="4407875" y="3007919"/>
              <a:ext cx="745230" cy="540877"/>
            </a:xfrm>
            <a:prstGeom prst="bentConnector3">
              <a:avLst>
                <a:gd name="adj1" fmla="val 9814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연결선: 꺾임 55">
              <a:extLst>
                <a:ext uri="{FF2B5EF4-FFF2-40B4-BE49-F238E27FC236}">
                  <a16:creationId xmlns:a16="http://schemas.microsoft.com/office/drawing/2014/main" id="{D98FCBEF-D3A0-CFFC-6C35-87400A470ED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720687" y="2973049"/>
              <a:ext cx="612189" cy="588163"/>
            </a:xfrm>
            <a:prstGeom prst="bentConnector3">
              <a:avLst>
                <a:gd name="adj1" fmla="val -1428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사각형: 둥근 모서리 27">
              <a:extLst>
                <a:ext uri="{FF2B5EF4-FFF2-40B4-BE49-F238E27FC236}">
                  <a16:creationId xmlns:a16="http://schemas.microsoft.com/office/drawing/2014/main" id="{9FB06C01-2955-6EFE-502C-7A55C1E4D04F}"/>
                </a:ext>
              </a:extLst>
            </p:cNvPr>
            <p:cNvSpPr/>
            <p:nvPr/>
          </p:nvSpPr>
          <p:spPr>
            <a:xfrm>
              <a:off x="2130612" y="2374906"/>
              <a:ext cx="2569580" cy="694481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b="1" dirty="0">
                  <a:solidFill>
                    <a:schemeClr val="tx1"/>
                  </a:solidFill>
                </a:rPr>
                <a:t>IC</a:t>
              </a:r>
            </a:p>
            <a:p>
              <a:pPr algn="ctr"/>
              <a:r>
                <a:rPr lang="en-US" altLang="ko-KR" b="1" dirty="0">
                  <a:solidFill>
                    <a:schemeClr val="tx1"/>
                  </a:solidFill>
                </a:rPr>
                <a:t>(Integrated Circuits)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BF24A45-9E29-7170-E2FC-571D7AC5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3</a:t>
            </a:fld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301D7422-9835-A0C7-82F9-8DCD56948587}"/>
              </a:ext>
            </a:extLst>
          </p:cNvPr>
          <p:cNvGrpSpPr/>
          <p:nvPr/>
        </p:nvGrpSpPr>
        <p:grpSpPr>
          <a:xfrm>
            <a:off x="6933151" y="2241356"/>
            <a:ext cx="4968239" cy="2994356"/>
            <a:chOff x="7089015" y="1926577"/>
            <a:chExt cx="4968239" cy="299435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8E6C090-2E1B-2739-87B0-CE2772C3513E}"/>
                </a:ext>
              </a:extLst>
            </p:cNvPr>
            <p:cNvSpPr txBox="1"/>
            <p:nvPr/>
          </p:nvSpPr>
          <p:spPr>
            <a:xfrm>
              <a:off x="7089015" y="1926577"/>
              <a:ext cx="4968239" cy="478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2400" b="1" kern="100" dirty="0">
                  <a:latin typeface="+mn-ea"/>
                </a:rPr>
                <a:t>Top 4 </a:t>
              </a:r>
              <a:r>
                <a:rPr kumimoji="0" lang="en-US" altLang="ko-KR" sz="2400" b="1" i="0" u="none" strike="noStrike" kern="100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ea"/>
                </a:rPr>
                <a:t>FPGA</a:t>
              </a:r>
              <a:r>
                <a:rPr kumimoji="0" lang="ko-KR" altLang="en-US" sz="2400" b="1" i="0" u="none" strike="noStrike" kern="100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ko-KR" sz="2400" b="1" kern="100" dirty="0">
                  <a:latin typeface="+mn-ea"/>
                </a:rPr>
                <a:t>Advantages</a:t>
              </a:r>
              <a:endParaRPr kumimoji="0" lang="ko-K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238A20-2FB9-8533-AE19-152D9117C8C8}"/>
                </a:ext>
              </a:extLst>
            </p:cNvPr>
            <p:cNvSpPr txBox="1"/>
            <p:nvPr/>
          </p:nvSpPr>
          <p:spPr>
            <a:xfrm>
              <a:off x="7515168" y="2603924"/>
              <a:ext cx="4115934" cy="41370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kumimoji="0" lang="en-US" altLang="ko-KR" sz="2000" b="1" i="0" u="none" strike="noStrike" kern="100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ea"/>
                </a:rPr>
                <a:t>Programmability</a:t>
              </a:r>
              <a:endPara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CFF4764-9842-B5E3-EA26-5E1866801F86}"/>
                </a:ext>
              </a:extLst>
            </p:cNvPr>
            <p:cNvSpPr txBox="1"/>
            <p:nvPr/>
          </p:nvSpPr>
          <p:spPr>
            <a:xfrm>
              <a:off x="7515169" y="3241910"/>
              <a:ext cx="4115934" cy="4137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kumimoji="0" lang="en-US" altLang="ko-KR" sz="2000" b="1" i="0" u="none" strike="noStrike" kern="100" cap="none" normalizeH="0" baseline="0" dirty="0" err="1">
                  <a:ln>
                    <a:noFill/>
                  </a:ln>
                  <a:solidFill>
                    <a:schemeClr val="tx1"/>
                  </a:solidFill>
                  <a:latin typeface="+mn-ea"/>
                </a:rPr>
                <a:t>Adapatability</a:t>
              </a:r>
              <a:endPara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C031522-0EBA-544B-4DA7-025649F1C83C}"/>
                </a:ext>
              </a:extLst>
            </p:cNvPr>
            <p:cNvSpPr txBox="1"/>
            <p:nvPr/>
          </p:nvSpPr>
          <p:spPr>
            <a:xfrm>
              <a:off x="7515168" y="3874570"/>
              <a:ext cx="4115934" cy="41370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100" algn="l"/>
                  <a:tab pos="5829300" algn="l"/>
                </a:tabLst>
                <a:defRPr/>
              </a:pPr>
              <a:r>
                <a:rPr lang="en-US" altLang="ko-KR" sz="2000" b="1" kern="100" dirty="0">
                  <a:effectLst/>
                  <a:latin typeface="+mn-ea"/>
                </a:rPr>
                <a:t>Parallel </a:t>
              </a:r>
              <a:r>
                <a:rPr lang="en-US" altLang="ko-KR" sz="2000" b="1" kern="100" dirty="0">
                  <a:latin typeface="+mn-ea"/>
                </a:rPr>
                <a:t>Task Performance</a:t>
              </a:r>
              <a:endPara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FB66B5DF-1EF9-23CA-4840-4D02CCB8B418}"/>
                </a:ext>
              </a:extLst>
            </p:cNvPr>
            <p:cNvSpPr/>
            <p:nvPr/>
          </p:nvSpPr>
          <p:spPr>
            <a:xfrm>
              <a:off x="7534113" y="4507230"/>
              <a:ext cx="4115934" cy="41370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0" lang="en-US" altLang="ko-KR" sz="1800" b="1" i="0" u="none" strike="noStrike" kern="100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ea"/>
                </a:rPr>
                <a:t>Real Time Application</a:t>
              </a:r>
              <a:endParaRPr kumimoji="0" lang="ko-KR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518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B249F-71C1-0899-54D3-3FA87C5D0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5C6240E2-CAF5-E51D-1D0D-48058361AB49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E231884-D358-D2FE-1C74-C45295E46B62}"/>
              </a:ext>
            </a:extLst>
          </p:cNvPr>
          <p:cNvSpPr txBox="1"/>
          <p:nvPr/>
        </p:nvSpPr>
        <p:spPr>
          <a:xfrm>
            <a:off x="452284" y="386476"/>
            <a:ext cx="3834704" cy="606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FPGA </a:t>
            </a: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활용사례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0D0FA-6851-F68D-AE4C-DDA60BB0B10E}"/>
              </a:ext>
            </a:extLst>
          </p:cNvPr>
          <p:cNvSpPr txBox="1"/>
          <p:nvPr/>
        </p:nvSpPr>
        <p:spPr>
          <a:xfrm>
            <a:off x="452284" y="1043890"/>
            <a:ext cx="11450270" cy="3870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kern="100" dirty="0">
                <a:solidFill>
                  <a:schemeClr val="tx1"/>
                </a:solidFill>
                <a:latin typeface="+mn-ea"/>
              </a:rPr>
              <a:t>Marcos S. Farias, et al. [5]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kern="100" dirty="0">
                <a:latin typeface="+mn-ea"/>
              </a:rPr>
              <a:t>FPGA </a:t>
            </a:r>
            <a:r>
              <a:rPr lang="ko-KR" altLang="en-US" kern="100" dirty="0">
                <a:latin typeface="+mn-ea"/>
              </a:rPr>
              <a:t>기반 </a:t>
            </a:r>
            <a:r>
              <a:rPr lang="en-US" altLang="ko-KR" kern="100" dirty="0" err="1">
                <a:latin typeface="+mn-ea"/>
              </a:rPr>
              <a:t>I&amp;C</a:t>
            </a:r>
            <a:r>
              <a:rPr lang="en-US" altLang="ko-KR" kern="100" dirty="0">
                <a:latin typeface="+mn-ea"/>
              </a:rPr>
              <a:t> </a:t>
            </a:r>
            <a:r>
              <a:rPr lang="ko-KR" altLang="en-US" kern="100" dirty="0">
                <a:latin typeface="+mn-ea"/>
              </a:rPr>
              <a:t>시스템의 이점과 한계를 설계 지침과 규제를 바탕으로 평가</a:t>
            </a:r>
            <a:endParaRPr lang="en-US" altLang="ko-KR" kern="100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kern="100" dirty="0">
                <a:latin typeface="+mn-ea"/>
              </a:rPr>
              <a:t>회로설계 기법을 검토해 </a:t>
            </a:r>
            <a:r>
              <a:rPr lang="en-US" altLang="ko-KR" kern="100" dirty="0">
                <a:latin typeface="+mn-ea"/>
              </a:rPr>
              <a:t>failure </a:t>
            </a:r>
            <a:r>
              <a:rPr lang="ko-KR" altLang="en-US" kern="100" dirty="0">
                <a:latin typeface="+mn-ea"/>
              </a:rPr>
              <a:t>줄이고 </a:t>
            </a:r>
            <a:r>
              <a:rPr lang="en-US" altLang="ko-KR" kern="100" dirty="0" err="1">
                <a:latin typeface="+mn-ea"/>
              </a:rPr>
              <a:t>I&amp;C</a:t>
            </a:r>
            <a:r>
              <a:rPr lang="en-US" altLang="ko-KR" kern="100" dirty="0">
                <a:latin typeface="+mn-ea"/>
              </a:rPr>
              <a:t> </a:t>
            </a:r>
            <a:r>
              <a:rPr lang="ko-KR" altLang="en-US" kern="100" dirty="0">
                <a:latin typeface="+mn-ea"/>
              </a:rPr>
              <a:t>시스템에 </a:t>
            </a:r>
            <a:r>
              <a:rPr lang="en-US" altLang="ko-KR" kern="100" dirty="0">
                <a:latin typeface="+mn-ea"/>
              </a:rPr>
              <a:t>FPGA</a:t>
            </a:r>
            <a:r>
              <a:rPr lang="ko-KR" altLang="en-US" kern="100" dirty="0">
                <a:latin typeface="+mn-ea"/>
              </a:rPr>
              <a:t>가 </a:t>
            </a:r>
            <a:r>
              <a:rPr lang="ko-KR" altLang="en-US" kern="100" dirty="0">
                <a:solidFill>
                  <a:srgbClr val="FF0000"/>
                </a:solidFill>
                <a:latin typeface="+mn-ea"/>
              </a:rPr>
              <a:t>비용 효율적인 옵션</a:t>
            </a:r>
            <a:r>
              <a:rPr lang="ko-KR" altLang="en-US" kern="100" dirty="0">
                <a:latin typeface="+mn-ea"/>
              </a:rPr>
              <a:t>이 될 수 있음을 제시</a:t>
            </a:r>
            <a:endParaRPr lang="en-US" altLang="ko-KR" kern="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2000" b="1" kern="100" dirty="0" err="1">
                <a:effectLst/>
                <a:latin typeface="+mn-ea"/>
              </a:rPr>
              <a:t>Cinzia</a:t>
            </a:r>
            <a:r>
              <a:rPr lang="en-US" altLang="ko-KR" sz="2000" b="1" kern="100" dirty="0">
                <a:effectLst/>
                <a:latin typeface="+mn-ea"/>
              </a:rPr>
              <a:t> </a:t>
            </a:r>
            <a:r>
              <a:rPr lang="en-US" altLang="ko-KR" sz="2000" b="1" kern="100" dirty="0" err="1">
                <a:effectLst/>
                <a:latin typeface="+mn-ea"/>
              </a:rPr>
              <a:t>Bernardeschi</a:t>
            </a:r>
            <a:r>
              <a:rPr lang="en-US" altLang="ko-KR" sz="2000" b="1" kern="100" dirty="0">
                <a:effectLst/>
                <a:latin typeface="+mn-ea"/>
              </a:rPr>
              <a:t>, et al.</a:t>
            </a:r>
            <a:r>
              <a:rPr lang="ko-KR" altLang="ko-KR" sz="2000" b="1" kern="100" dirty="0">
                <a:effectLst/>
                <a:latin typeface="+mn-ea"/>
              </a:rPr>
              <a:t> </a:t>
            </a:r>
            <a:r>
              <a:rPr lang="en-US" altLang="ko-KR" sz="2000" b="1" kern="100" dirty="0">
                <a:effectLst/>
                <a:latin typeface="+mn-ea"/>
              </a:rPr>
              <a:t>[7]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FPGA </a:t>
            </a:r>
            <a:r>
              <a:rPr lang="ko-KR" altLang="en-US" dirty="0"/>
              <a:t>기반 시스템이 원자로 보호와 위기 대응 시스템에서 높은 신뢰성과 유연성을 제공함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FF0000"/>
                </a:solidFill>
              </a:rPr>
              <a:t>IEC 61508 </a:t>
            </a:r>
            <a:r>
              <a:rPr lang="ko-KR" altLang="en-US" dirty="0">
                <a:solidFill>
                  <a:srgbClr val="FF0000"/>
                </a:solidFill>
              </a:rPr>
              <a:t>표준</a:t>
            </a:r>
            <a:r>
              <a:rPr lang="ko-KR" altLang="en-US" dirty="0"/>
              <a:t>에 기반한 </a:t>
            </a:r>
            <a:r>
              <a:rPr lang="en-US" altLang="ko-KR" dirty="0"/>
              <a:t>V</a:t>
            </a:r>
            <a:r>
              <a:rPr lang="ko-KR" altLang="en-US" dirty="0"/>
              <a:t>모델 설계</a:t>
            </a:r>
            <a:r>
              <a:rPr lang="en-US" altLang="ko-KR" dirty="0"/>
              <a:t> </a:t>
            </a:r>
            <a:r>
              <a:rPr lang="ko-KR" altLang="en-US" dirty="0"/>
              <a:t>접근법을 사용함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FF0000"/>
                </a:solidFill>
              </a:rPr>
              <a:t>FMEA </a:t>
            </a:r>
            <a:r>
              <a:rPr lang="ko-KR" altLang="en-US" dirty="0">
                <a:solidFill>
                  <a:srgbClr val="FF0000"/>
                </a:solidFill>
              </a:rPr>
              <a:t>기법</a:t>
            </a:r>
            <a:r>
              <a:rPr lang="ko-KR" altLang="en-US" dirty="0"/>
              <a:t>을 적용하여 </a:t>
            </a:r>
            <a:r>
              <a:rPr lang="ko-KR" altLang="en-US" dirty="0">
                <a:solidFill>
                  <a:srgbClr val="FF0000"/>
                </a:solidFill>
              </a:rPr>
              <a:t>설계 단계에서 잠재적 오류</a:t>
            </a:r>
            <a:r>
              <a:rPr lang="ko-KR" altLang="en-US" dirty="0"/>
              <a:t>를 식별함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2CA2D7-3DBE-27E6-E621-AE1A8F864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582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DC3E2-69CF-3A0B-9AB0-73DA940AD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5E2DF12D-38B4-4096-444B-DD5D0F7D0CCC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4C2992-8D47-2D11-EFAC-8CF51B7D419A}"/>
              </a:ext>
            </a:extLst>
          </p:cNvPr>
          <p:cNvSpPr txBox="1"/>
          <p:nvPr/>
        </p:nvSpPr>
        <p:spPr>
          <a:xfrm>
            <a:off x="452284" y="383606"/>
            <a:ext cx="3834704" cy="606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FPGA </a:t>
            </a: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활용사례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3C8D37-26ED-1749-337D-5B924F1B88BA}"/>
              </a:ext>
            </a:extLst>
          </p:cNvPr>
          <p:cNvSpPr txBox="1"/>
          <p:nvPr/>
        </p:nvSpPr>
        <p:spPr>
          <a:xfrm>
            <a:off x="452284" y="1045162"/>
            <a:ext cx="11450270" cy="3039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err="1"/>
              <a:t>Jingke</a:t>
            </a:r>
            <a:r>
              <a:rPr lang="en-US" altLang="ko-KR" sz="2000" b="1" dirty="0"/>
              <a:t> She, Jin Jiang [10]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CANDU </a:t>
            </a:r>
            <a:r>
              <a:rPr lang="ko-KR" altLang="en-US" dirty="0"/>
              <a:t>원자로의 </a:t>
            </a:r>
            <a:r>
              <a:rPr lang="en-US" altLang="ko-KR" dirty="0"/>
              <a:t>shutdown </a:t>
            </a:r>
            <a:r>
              <a:rPr lang="ko-KR" altLang="en-US" dirty="0"/>
              <a:t>시스템에서 </a:t>
            </a:r>
            <a:r>
              <a:rPr lang="en-US" altLang="ko-KR" dirty="0"/>
              <a:t>FPGA </a:t>
            </a:r>
            <a:r>
              <a:rPr lang="ko-KR" altLang="en-US" dirty="0"/>
              <a:t>기반 시스템이 </a:t>
            </a:r>
            <a:r>
              <a:rPr lang="ko-KR" altLang="en-US" dirty="0">
                <a:solidFill>
                  <a:srgbClr val="FF0000"/>
                </a:solidFill>
              </a:rPr>
              <a:t>기존보다 빠르고 안정적으로 작동함</a:t>
            </a:r>
            <a:r>
              <a:rPr lang="ko-KR" altLang="en-US" dirty="0"/>
              <a:t>을 </a:t>
            </a:r>
            <a:br>
              <a:rPr lang="en-US" altLang="ko-KR" dirty="0"/>
            </a:br>
            <a:r>
              <a:rPr lang="en-US" altLang="ko-KR" dirty="0"/>
              <a:t>HIL </a:t>
            </a:r>
            <a:r>
              <a:rPr lang="ko-KR" altLang="en-US" dirty="0"/>
              <a:t>테스트와 통계적분석을 통해 입증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sz="2000" b="1" kern="100" dirty="0">
                <a:effectLst/>
                <a:latin typeface="+mn-ea"/>
              </a:rPr>
              <a:t>Joon-Ku Lee, et al. [12]</a:t>
            </a:r>
          </a:p>
          <a:p>
            <a:pPr>
              <a:lnSpc>
                <a:spcPct val="150000"/>
              </a:lnSpc>
            </a:pPr>
            <a:r>
              <a:rPr lang="en-US" altLang="ko-KR" sz="1800" kern="100" dirty="0" err="1">
                <a:effectLst/>
                <a:latin typeface="+mn-ea"/>
              </a:rPr>
              <a:t>HPD</a:t>
            </a:r>
            <a:r>
              <a:rPr lang="en-US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개발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수명주기를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적용</a:t>
            </a:r>
            <a:r>
              <a:rPr lang="en-US" altLang="ko-KR" sz="1800" kern="100" dirty="0">
                <a:effectLst/>
                <a:latin typeface="+mn-ea"/>
                <a:cs typeface="Times New Roman" panose="02020603050405020304" pitchFamily="18" charset="0"/>
              </a:rPr>
              <a:t>, </a:t>
            </a:r>
            <a:r>
              <a:rPr lang="en-US" altLang="ko-KR" sz="1800" kern="100" dirty="0">
                <a:effectLst/>
                <a:latin typeface="+mn-ea"/>
              </a:rPr>
              <a:t>IEC 61513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등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국제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표준에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따라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소프트웨어와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하드웨어의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통합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검증을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수행</a:t>
            </a:r>
            <a:endParaRPr lang="en-US" altLang="ko-KR" kern="1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원전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계측제어계통에서</a:t>
            </a:r>
            <a:r>
              <a:rPr lang="en-US" altLang="ko-KR" sz="1800" kern="100" dirty="0">
                <a:effectLst/>
                <a:latin typeface="+mn-ea"/>
              </a:rPr>
              <a:t> FPGA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기반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제어기</a:t>
            </a:r>
            <a:r>
              <a:rPr lang="ko-KR" altLang="en-US" kern="100" dirty="0">
                <a:latin typeface="+mn-ea"/>
                <a:cs typeface="Times New Roman" panose="02020603050405020304" pitchFamily="18" charset="0"/>
              </a:rPr>
              <a:t>의 </a:t>
            </a:r>
            <a:r>
              <a:rPr lang="en-US" altLang="ko-KR" sz="1800" kern="100" dirty="0">
                <a:effectLst/>
                <a:latin typeface="+mn-ea"/>
              </a:rPr>
              <a:t>PLC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대체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가능성을</a:t>
            </a:r>
            <a:r>
              <a:rPr lang="ko-KR" altLang="ko-KR" sz="1800" kern="100" dirty="0">
                <a:effectLst/>
                <a:latin typeface="+mn-ea"/>
              </a:rPr>
              <a:t> </a:t>
            </a:r>
            <a:r>
              <a:rPr lang="ko-KR" altLang="ko-KR" sz="1800" kern="100" dirty="0">
                <a:effectLst/>
                <a:latin typeface="+mn-ea"/>
                <a:cs typeface="Times New Roman" panose="02020603050405020304" pitchFamily="18" charset="0"/>
              </a:rPr>
              <a:t>입증</a:t>
            </a:r>
            <a:endParaRPr lang="en-US" altLang="ko-KR" sz="18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40" name="차트 1039">
            <a:extLst>
              <a:ext uri="{FF2B5EF4-FFF2-40B4-BE49-F238E27FC236}">
                <a16:creationId xmlns:a16="http://schemas.microsoft.com/office/drawing/2014/main" id="{BAE74587-8968-5C87-C20F-435E225ED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9761905"/>
              </p:ext>
            </p:extLst>
          </p:nvPr>
        </p:nvGraphicFramePr>
        <p:xfrm>
          <a:off x="1430507" y="4194275"/>
          <a:ext cx="3744412" cy="229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B89A02D-D521-CB43-0C5E-7A5C292DAA72}"/>
              </a:ext>
            </a:extLst>
          </p:cNvPr>
          <p:cNvSpPr txBox="1"/>
          <p:nvPr/>
        </p:nvSpPr>
        <p:spPr>
          <a:xfrm>
            <a:off x="1159432" y="6537710"/>
            <a:ext cx="4286561" cy="261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105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Fig.1</a:t>
            </a:r>
            <a:r>
              <a:rPr kumimoji="0" lang="en-US" altLang="ko-KR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CANDU shutdown </a:t>
            </a:r>
            <a:r>
              <a:rPr kumimoji="0" lang="ko-KR" altLang="en-US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시스템</a:t>
            </a:r>
            <a:r>
              <a:rPr lang="ko-KR" altLang="en-US" sz="1050" b="1" kern="100" dirty="0">
                <a:latin typeface="+mn-ea"/>
              </a:rPr>
              <a:t>에서 </a:t>
            </a:r>
            <a:r>
              <a:rPr kumimoji="0" lang="en-US" altLang="ko-KR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FPGA</a:t>
            </a:r>
            <a:r>
              <a:rPr kumimoji="0" lang="ko-KR" altLang="en-US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와</a:t>
            </a:r>
            <a:r>
              <a:rPr kumimoji="0" lang="en-US" altLang="ko-KR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PLC</a:t>
            </a:r>
            <a:r>
              <a:rPr kumimoji="0" lang="ko-KR" altLang="en-US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의 성능 반응시간</a:t>
            </a:r>
            <a:endParaRPr kumimoji="0" lang="ko-KR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05F4EAB0-38F6-21EB-24C8-0B27BD6F067C}"/>
              </a:ext>
            </a:extLst>
          </p:cNvPr>
          <p:cNvGrpSpPr/>
          <p:nvPr/>
        </p:nvGrpSpPr>
        <p:grpSpPr>
          <a:xfrm>
            <a:off x="5963920" y="4177145"/>
            <a:ext cx="4930535" cy="2269136"/>
            <a:chOff x="5245881" y="3755140"/>
            <a:chExt cx="5515707" cy="3034417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9072C9D1-9A79-D385-0954-359CF8C1B689}"/>
                </a:ext>
              </a:extLst>
            </p:cNvPr>
            <p:cNvGrpSpPr/>
            <p:nvPr/>
          </p:nvGrpSpPr>
          <p:grpSpPr>
            <a:xfrm>
              <a:off x="6095999" y="3860430"/>
              <a:ext cx="3994425" cy="2542179"/>
              <a:chOff x="6084031" y="4399280"/>
              <a:chExt cx="4006393" cy="2003329"/>
            </a:xfrm>
          </p:grpSpPr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4266C50F-BAFF-AE75-AC55-5C4144EBA6C5}"/>
                  </a:ext>
                </a:extLst>
              </p:cNvPr>
              <p:cNvCxnSpPr/>
              <p:nvPr/>
            </p:nvCxnSpPr>
            <p:spPr>
              <a:xfrm>
                <a:off x="6084031" y="4399280"/>
                <a:ext cx="2003329" cy="20033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C3E40867-B6BF-14A3-63EC-3E0D9601F4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87095" y="4399280"/>
                <a:ext cx="2003329" cy="20033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5B91FCC1-BB02-FF74-A586-4B9B8665D310}"/>
                </a:ext>
              </a:extLst>
            </p:cNvPr>
            <p:cNvSpPr/>
            <p:nvPr/>
          </p:nvSpPr>
          <p:spPr>
            <a:xfrm>
              <a:off x="5245881" y="4050170"/>
              <a:ext cx="1402080" cy="5323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900" b="1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Verification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E39E0B08-D216-D294-2CFF-BBCFDE7BE391}"/>
                </a:ext>
              </a:extLst>
            </p:cNvPr>
            <p:cNvSpPr/>
            <p:nvPr/>
          </p:nvSpPr>
          <p:spPr>
            <a:xfrm>
              <a:off x="5991041" y="5107654"/>
              <a:ext cx="1402080" cy="5323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900" b="1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Verification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F3D58DBC-498D-32F6-36B9-41B43D0648A5}"/>
                </a:ext>
              </a:extLst>
            </p:cNvPr>
            <p:cNvSpPr/>
            <p:nvPr/>
          </p:nvSpPr>
          <p:spPr>
            <a:xfrm>
              <a:off x="7785222" y="6257177"/>
              <a:ext cx="1402080" cy="5323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900" b="1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Verification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F07E3FBC-EC47-3AE4-7257-9AA7B2FBBBE2}"/>
                </a:ext>
              </a:extLst>
            </p:cNvPr>
            <p:cNvSpPr/>
            <p:nvPr/>
          </p:nvSpPr>
          <p:spPr>
            <a:xfrm>
              <a:off x="9231245" y="5077326"/>
              <a:ext cx="1402080" cy="5323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900" b="1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Verification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23079956-CF85-D939-E178-0C8E796F906D}"/>
                </a:ext>
              </a:extLst>
            </p:cNvPr>
            <p:cNvSpPr/>
            <p:nvPr/>
          </p:nvSpPr>
          <p:spPr>
            <a:xfrm>
              <a:off x="5435600" y="3755140"/>
              <a:ext cx="1402080" cy="5323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HPD requirements Specification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95F05956-3F5E-8DD7-2656-A8CE2F5B9D3A}"/>
                </a:ext>
              </a:extLst>
            </p:cNvPr>
            <p:cNvSpPr/>
            <p:nvPr/>
          </p:nvSpPr>
          <p:spPr>
            <a:xfrm>
              <a:off x="9359508" y="3755140"/>
              <a:ext cx="1402080" cy="5323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HPD</a:t>
              </a:r>
              <a:r>
                <a:rPr lang="ko-KR" altLang="en-US" sz="900" b="1">
                  <a:solidFill>
                    <a:schemeClr val="tx1"/>
                  </a:solidFill>
                </a:rPr>
                <a:t> </a:t>
              </a:r>
              <a:r>
                <a:rPr lang="en-US" altLang="ko-KR" sz="900" b="1">
                  <a:solidFill>
                    <a:schemeClr val="tx1"/>
                  </a:solidFill>
                </a:rPr>
                <a:t>aspects of System validation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95807CF7-E2DA-71FC-3606-99380A1ACA4F}"/>
                </a:ext>
              </a:extLst>
            </p:cNvPr>
            <p:cNvSpPr/>
            <p:nvPr/>
          </p:nvSpPr>
          <p:spPr>
            <a:xfrm>
              <a:off x="8844587" y="4783484"/>
              <a:ext cx="1402080" cy="5323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HPD</a:t>
              </a:r>
              <a:r>
                <a:rPr lang="ko-KR" altLang="en-US" sz="900" b="1">
                  <a:solidFill>
                    <a:schemeClr val="tx1"/>
                  </a:solidFill>
                </a:rPr>
                <a:t> </a:t>
              </a:r>
              <a:r>
                <a:rPr lang="en-US" altLang="ko-KR" sz="900" b="1">
                  <a:solidFill>
                    <a:schemeClr val="tx1"/>
                  </a:solidFill>
                </a:rPr>
                <a:t>aspects of System integration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AC4E8E78-37A5-AC0A-7947-C03984B88C5B}"/>
                </a:ext>
              </a:extLst>
            </p:cNvPr>
            <p:cNvSpPr/>
            <p:nvPr/>
          </p:nvSpPr>
          <p:spPr>
            <a:xfrm>
              <a:off x="6143739" y="4783484"/>
              <a:ext cx="1402080" cy="5323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HPD design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DE0A5D8B-527E-DD21-B5DE-FD46BBC9788F}"/>
                </a:ext>
              </a:extLst>
            </p:cNvPr>
            <p:cNvSpPr/>
            <p:nvPr/>
          </p:nvSpPr>
          <p:spPr>
            <a:xfrm>
              <a:off x="7360362" y="5981359"/>
              <a:ext cx="1402080" cy="5323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b="1">
                  <a:solidFill>
                    <a:schemeClr val="tx1"/>
                  </a:solidFill>
                </a:rPr>
                <a:t>HPD implementation</a:t>
              </a:r>
              <a:endParaRPr lang="ko-KR" altLang="en-US" sz="900" b="1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5D6EDFFF-FE17-13C2-4A4D-2D216A7FE566}"/>
              </a:ext>
            </a:extLst>
          </p:cNvPr>
          <p:cNvSpPr txBox="1"/>
          <p:nvPr/>
        </p:nvSpPr>
        <p:spPr>
          <a:xfrm>
            <a:off x="7175721" y="6512548"/>
            <a:ext cx="2610032" cy="261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105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Fig.</a:t>
            </a:r>
            <a:r>
              <a:rPr lang="en-US" altLang="ko-KR" sz="1050" b="1" kern="100" dirty="0" err="1">
                <a:latin typeface="+mn-ea"/>
              </a:rPr>
              <a:t>2</a:t>
            </a:r>
            <a:r>
              <a:rPr kumimoji="0" lang="en-US" altLang="ko-KR" sz="105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Development life cycle of </a:t>
            </a:r>
            <a:r>
              <a:rPr lang="en-US" altLang="ko-KR" sz="1050" b="1" kern="100" dirty="0" err="1">
                <a:latin typeface="+mn-ea"/>
              </a:rPr>
              <a:t>HPD</a:t>
            </a:r>
            <a:endParaRPr kumimoji="0" lang="ko-KR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2309B6A-2860-90C2-8B87-DBB8334E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52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E526D-B4A7-86FF-115B-FF919AFF1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CD941CE-560E-AC84-041B-39444204FA9D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FA4999-CD1B-76D2-1ABF-919339E11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121" y="1183737"/>
            <a:ext cx="5626760" cy="542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3F2FA4-8F6B-FBB2-443B-9F3E3C528B1B}"/>
              </a:ext>
            </a:extLst>
          </p:cNvPr>
          <p:cNvSpPr txBox="1"/>
          <p:nvPr/>
        </p:nvSpPr>
        <p:spPr>
          <a:xfrm>
            <a:off x="660939" y="1906703"/>
            <a:ext cx="5626759" cy="397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4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고성능시스템 및 메모리</a:t>
            </a:r>
            <a:r>
              <a:rPr kumimoji="0" lang="ko-KR" altLang="en-US" sz="20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 </a:t>
            </a:r>
            <a:r>
              <a:rPr lang="en-US" altLang="ko-KR" b="1" kern="100" dirty="0">
                <a:latin typeface="+mn-ea"/>
              </a:rPr>
              <a:t>(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9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)</a:t>
            </a:r>
            <a:endParaRPr kumimoji="0" lang="en-US" altLang="ko-KR" sz="2800" b="1" i="0" u="none" strike="noStrike" kern="100" cap="none" normalizeH="0" baseline="0" dirty="0">
              <a:ln>
                <a:noFill/>
              </a:ln>
              <a:solidFill>
                <a:schemeClr val="tx1"/>
              </a:solidFill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4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원자력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(8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0" lang="en-US" altLang="ko-KR" sz="2800" b="1" i="0" u="none" strike="noStrike" kern="100" cap="none" normalizeH="0" baseline="0" dirty="0">
              <a:ln>
                <a:noFill/>
              </a:ln>
              <a:solidFill>
                <a:schemeClr val="tx1"/>
              </a:solidFill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effectLst/>
                <a:latin typeface="+mn-ea"/>
              </a:rPr>
              <a:t>산업 자동화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(4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lang="en-US" altLang="ko-KR" sz="2800" b="1" kern="100" dirty="0">
              <a:effectLst/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4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방사선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(4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  <a:tabLst>
                <a:tab pos="800100" algn="l"/>
                <a:tab pos="5829300" algn="l"/>
              </a:tabLst>
              <a:defRPr/>
            </a:pPr>
            <a:r>
              <a:rPr lang="en-US" altLang="ko-KR" sz="2400" b="1" kern="100" dirty="0">
                <a:effectLst/>
                <a:latin typeface="+mn-ea"/>
              </a:rPr>
              <a:t>Io</a:t>
            </a:r>
            <a:r>
              <a:rPr lang="en-US" altLang="ko-KR" sz="2400" b="1" kern="100" dirty="0">
                <a:latin typeface="+mn-ea"/>
              </a:rPr>
              <a:t>T </a:t>
            </a:r>
            <a:r>
              <a:rPr lang="ko-KR" altLang="en-US" sz="2400" b="1" kern="100" dirty="0">
                <a:latin typeface="+mn-ea"/>
              </a:rPr>
              <a:t>및 에너지 응용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(4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lang="en-US" altLang="ko-KR" sz="2800" b="1" kern="100" dirty="0">
              <a:effectLst/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effectLst/>
                <a:latin typeface="+mn-ea"/>
              </a:rPr>
              <a:t>자율주행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(3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lang="en-US" altLang="ko-KR" b="1" kern="100" dirty="0">
              <a:effectLst/>
              <a:latin typeface="+mn-ea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sz="2400" b="1" kern="100" dirty="0">
                <a:latin typeface="+mn-ea"/>
              </a:rPr>
              <a:t>기타 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(3</a:t>
            </a:r>
            <a:r>
              <a:rPr kumimoji="0" lang="ko-KR" altLang="en-US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건</a:t>
            </a:r>
            <a:r>
              <a:rPr kumimoji="0" lang="en-US" altLang="ko-KR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0" lang="ko-KR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2AAAF0-19DB-CB83-B70E-4BE8121EA391}"/>
              </a:ext>
            </a:extLst>
          </p:cNvPr>
          <p:cNvSpPr txBox="1"/>
          <p:nvPr/>
        </p:nvSpPr>
        <p:spPr>
          <a:xfrm>
            <a:off x="452284" y="383606"/>
            <a:ext cx="3834704" cy="606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FPGA </a:t>
            </a: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활용사례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5A920A6-F305-17AC-4BDC-3FBE9669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830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9697FC-C20A-C01A-64B6-7D720A360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7A6C862-4D8E-9C18-4D7D-D5B853D4B66D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185D3CD-2823-2A9E-D3E6-8F4983991B74}"/>
              </a:ext>
            </a:extLst>
          </p:cNvPr>
          <p:cNvSpPr txBox="1"/>
          <p:nvPr/>
        </p:nvSpPr>
        <p:spPr>
          <a:xfrm>
            <a:off x="4433796" y="1191688"/>
            <a:ext cx="1779654" cy="381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en-US" altLang="ko-KR" b="1" kern="100" dirty="0" err="1">
                <a:solidFill>
                  <a:srgbClr val="FF0000"/>
                </a:solidFill>
                <a:latin typeface="+mn-ea"/>
              </a:rPr>
              <a:t>V&amp;V</a:t>
            </a:r>
            <a:r>
              <a:rPr lang="en-US" altLang="ko-KR" b="1" kern="100" dirty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b="1" kern="100" dirty="0">
                <a:solidFill>
                  <a:srgbClr val="FF0000"/>
                </a:solidFill>
                <a:latin typeface="+mn-ea"/>
              </a:rPr>
              <a:t>분류 항목</a:t>
            </a:r>
            <a:endParaRPr lang="en-US" altLang="ko-KR" b="1" kern="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4D3170A-5F80-C61C-535F-D6F75E522660}"/>
              </a:ext>
            </a:extLst>
          </p:cNvPr>
          <p:cNvSpPr txBox="1"/>
          <p:nvPr/>
        </p:nvSpPr>
        <p:spPr>
          <a:xfrm>
            <a:off x="452284" y="394645"/>
            <a:ext cx="6034024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>
                <a:ln>
                  <a:noFill/>
                </a:ln>
                <a:solidFill>
                  <a:schemeClr val="tx1"/>
                </a:solidFill>
                <a:latin typeface="+mn-ea"/>
              </a:rPr>
              <a:t>V&amp;V </a:t>
            </a:r>
            <a:r>
              <a:rPr kumimoji="0" lang="ko-KR" altLang="en-US" sz="3200" b="1" i="0" u="none" strike="noStrike" kern="100" cap="none" normalizeH="0" baseline="0">
                <a:ln>
                  <a:noFill/>
                </a:ln>
                <a:solidFill>
                  <a:schemeClr val="tx1"/>
                </a:solidFill>
                <a:latin typeface="+mn-ea"/>
              </a:rPr>
              <a:t>기법과 위험분석 적용사례</a:t>
            </a:r>
            <a:endParaRPr kumimoji="0" lang="ko-KR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9CB79A8-2926-5A1A-7E88-C16F49D62C36}"/>
              </a:ext>
            </a:extLst>
          </p:cNvPr>
          <p:cNvGrpSpPr/>
          <p:nvPr/>
        </p:nvGrpSpPr>
        <p:grpSpPr>
          <a:xfrm>
            <a:off x="1258596" y="1600536"/>
            <a:ext cx="9587332" cy="4901760"/>
            <a:chOff x="795072" y="1168385"/>
            <a:chExt cx="10601856" cy="5420459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37F3028-7229-DAC2-A348-21E57C0253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072" y="1168386"/>
              <a:ext cx="10601855" cy="5420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848AC6E6-5A29-D3FD-07A1-CA03A9A2D4FC}"/>
                </a:ext>
              </a:extLst>
            </p:cNvPr>
            <p:cNvSpPr/>
            <p:nvPr/>
          </p:nvSpPr>
          <p:spPr>
            <a:xfrm>
              <a:off x="3056112" y="1168385"/>
              <a:ext cx="4468290" cy="539743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63612077-7039-D0D0-1F69-D832F80387C3}"/>
                </a:ext>
              </a:extLst>
            </p:cNvPr>
            <p:cNvSpPr/>
            <p:nvPr/>
          </p:nvSpPr>
          <p:spPr>
            <a:xfrm>
              <a:off x="7584841" y="1168386"/>
              <a:ext cx="3812087" cy="5397437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47CA75C-3FE9-0C85-6872-93DE6298EB0A}"/>
              </a:ext>
            </a:extLst>
          </p:cNvPr>
          <p:cNvSpPr txBox="1"/>
          <p:nvPr/>
        </p:nvSpPr>
        <p:spPr>
          <a:xfrm>
            <a:off x="7988630" y="1191688"/>
            <a:ext cx="2276585" cy="381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lang="ko-KR" altLang="en-US" b="1" kern="100">
                <a:solidFill>
                  <a:srgbClr val="00B050"/>
                </a:solidFill>
                <a:latin typeface="+mn-ea"/>
              </a:rPr>
              <a:t>위험 분석 분류 항목</a:t>
            </a:r>
            <a:endParaRPr lang="en-US" altLang="ko-KR" b="1" kern="100">
              <a:solidFill>
                <a:srgbClr val="00B050"/>
              </a:solidFill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28BA77E-EA34-DF82-5478-51BB9CD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433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0C757-B38C-D934-72A3-EAFD1AE3B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F282B6C-64B7-7E98-D97B-589DF3E1A24B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A53CB61-9F64-EDE7-C1C6-A896E4A6A4DF}"/>
              </a:ext>
            </a:extLst>
          </p:cNvPr>
          <p:cNvSpPr txBox="1"/>
          <p:nvPr/>
        </p:nvSpPr>
        <p:spPr>
          <a:xfrm>
            <a:off x="452284" y="1047475"/>
            <a:ext cx="7648248" cy="20578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000" b="1" dirty="0">
                <a:latin typeface="+mn-ea"/>
              </a:rPr>
              <a:t>Verification</a:t>
            </a:r>
            <a:endParaRPr lang="en-US" altLang="ko-KR" sz="2400" b="1" dirty="0">
              <a:latin typeface="+mn-ea"/>
            </a:endParaRPr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개발 산출물이 주어진 활동의 </a:t>
            </a:r>
            <a:r>
              <a:rPr lang="ko-KR" altLang="en-US" b="1" dirty="0">
                <a:solidFill>
                  <a:srgbClr val="FF0000"/>
                </a:solidFill>
                <a:latin typeface="+mn-ea"/>
              </a:rPr>
              <a:t>요구사항에 부합하는지</a:t>
            </a:r>
            <a:r>
              <a:rPr lang="ko-KR" altLang="en-US" dirty="0">
                <a:latin typeface="+mn-ea"/>
              </a:rPr>
              <a:t>를 확인</a:t>
            </a:r>
            <a:endParaRPr lang="en-US" altLang="ko-KR" b="1" dirty="0"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2000" b="1" dirty="0">
                <a:latin typeface="+mn-ea"/>
              </a:rPr>
              <a:t>Validation</a:t>
            </a:r>
            <a:endParaRPr lang="en-US" altLang="ko-KR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/>
              <a:t>최종 산출물이 </a:t>
            </a:r>
            <a:r>
              <a:rPr lang="ko-KR" altLang="en-US" b="1" dirty="0">
                <a:solidFill>
                  <a:srgbClr val="FF0000"/>
                </a:solidFill>
              </a:rPr>
              <a:t>의도된</a:t>
            </a:r>
            <a:r>
              <a:rPr lang="ko-KR" altLang="en-US" dirty="0"/>
              <a:t> 사용 목적과 </a:t>
            </a:r>
            <a:r>
              <a:rPr lang="ko-KR" altLang="en-US" b="1" dirty="0">
                <a:solidFill>
                  <a:srgbClr val="FF0000"/>
                </a:solidFill>
              </a:rPr>
              <a:t>사용자 요구를 충족하는지</a:t>
            </a:r>
            <a:r>
              <a:rPr lang="ko-KR" altLang="en-US" dirty="0"/>
              <a:t>를 확인</a:t>
            </a:r>
            <a:endParaRPr lang="en-US" altLang="ko-KR" sz="2000" b="1" dirty="0"/>
          </a:p>
          <a:p>
            <a:pPr marL="342900" marR="0" lvl="0" indent="-34290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endParaRPr lang="en-US" altLang="ko-KR" sz="1050" b="1" dirty="0">
              <a:latin typeface="+mn-ea"/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2A9A6932-B473-1111-2961-C1C28618DC49}"/>
              </a:ext>
            </a:extLst>
          </p:cNvPr>
          <p:cNvGrpSpPr/>
          <p:nvPr/>
        </p:nvGrpSpPr>
        <p:grpSpPr>
          <a:xfrm>
            <a:off x="3952431" y="3473803"/>
            <a:ext cx="4593399" cy="3015174"/>
            <a:chOff x="5325668" y="1897039"/>
            <a:chExt cx="7908811" cy="3430622"/>
          </a:xfrm>
        </p:grpSpPr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922E838A-030A-0B49-07C8-CDCC88726B95}"/>
                </a:ext>
              </a:extLst>
            </p:cNvPr>
            <p:cNvSpPr/>
            <p:nvPr/>
          </p:nvSpPr>
          <p:spPr>
            <a:xfrm>
              <a:off x="6875239" y="4734625"/>
              <a:ext cx="937562" cy="2623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STA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84234C9-7AA9-7729-B4FD-E9395365C6BB}"/>
                </a:ext>
              </a:extLst>
            </p:cNvPr>
            <p:cNvSpPr/>
            <p:nvPr/>
          </p:nvSpPr>
          <p:spPr>
            <a:xfrm>
              <a:off x="10105042" y="4742082"/>
              <a:ext cx="937562" cy="29460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>
                  <a:solidFill>
                    <a:sysClr val="windowText" lastClr="000000"/>
                  </a:solidFill>
                </a:rPr>
                <a:t>SRGMs</a:t>
              </a:r>
              <a:endParaRPr lang="ko-KR" altLang="en-US" sz="600" b="1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66BA416E-7D6A-E04B-4151-B24F719634ED}"/>
                </a:ext>
              </a:extLst>
            </p:cNvPr>
            <p:cNvGrpSpPr>
              <a:grpSpLocks/>
            </p:cNvGrpSpPr>
            <p:nvPr/>
          </p:nvGrpSpPr>
          <p:grpSpPr>
            <a:xfrm>
              <a:off x="6678975" y="1897039"/>
              <a:ext cx="4525530" cy="3430622"/>
              <a:chOff x="6678975" y="1897039"/>
              <a:chExt cx="4525530" cy="3430622"/>
            </a:xfrm>
          </p:grpSpPr>
          <p:sp>
            <p:nvSpPr>
              <p:cNvPr id="12" name="화살표: 아래쪽 11">
                <a:extLst>
                  <a:ext uri="{FF2B5EF4-FFF2-40B4-BE49-F238E27FC236}">
                    <a16:creationId xmlns:a16="http://schemas.microsoft.com/office/drawing/2014/main" id="{DB5AF4FE-2B5F-76A7-0572-9A72C50DB31F}"/>
                  </a:ext>
                </a:extLst>
              </p:cNvPr>
              <p:cNvSpPr>
                <a:spLocks/>
              </p:cNvSpPr>
              <p:nvPr/>
            </p:nvSpPr>
            <p:spPr>
              <a:xfrm rot="19239168">
                <a:off x="6678975" y="2023636"/>
                <a:ext cx="1458410" cy="3304025"/>
              </a:xfrm>
              <a:prstGeom prst="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4" name="화살표: 아래쪽 13">
                <a:extLst>
                  <a:ext uri="{FF2B5EF4-FFF2-40B4-BE49-F238E27FC236}">
                    <a16:creationId xmlns:a16="http://schemas.microsoft.com/office/drawing/2014/main" id="{B1096D63-984B-9FE3-B656-700CCA11DCA7}"/>
                  </a:ext>
                </a:extLst>
              </p:cNvPr>
              <p:cNvSpPr>
                <a:spLocks/>
              </p:cNvSpPr>
              <p:nvPr/>
            </p:nvSpPr>
            <p:spPr>
              <a:xfrm rot="2360832" flipV="1">
                <a:off x="9746095" y="1897039"/>
                <a:ext cx="1458410" cy="3304025"/>
              </a:xfrm>
              <a:prstGeom prst="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7C309D88-AB18-0A82-DD4F-DF3A5337A512}"/>
                </a:ext>
              </a:extLst>
            </p:cNvPr>
            <p:cNvSpPr/>
            <p:nvPr/>
          </p:nvSpPr>
          <p:spPr>
            <a:xfrm>
              <a:off x="7309657" y="4469963"/>
              <a:ext cx="1619906" cy="3420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Code Implementation</a:t>
              </a:r>
            </a:p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&amp; Test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0DB1EEB8-6045-19D4-D461-7CC4923CE049}"/>
                </a:ext>
              </a:extLst>
            </p:cNvPr>
            <p:cNvSpPr/>
            <p:nvPr/>
          </p:nvSpPr>
          <p:spPr>
            <a:xfrm>
              <a:off x="9012509" y="4469963"/>
              <a:ext cx="1770894" cy="34288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Select &amp; Apply  Software</a:t>
              </a:r>
            </a:p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Reliability Model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FD682C34-88B6-DE6A-824A-829A86D39037}"/>
                </a:ext>
              </a:extLst>
            </p:cNvPr>
            <p:cNvSpPr/>
            <p:nvPr/>
          </p:nvSpPr>
          <p:spPr>
            <a:xfrm>
              <a:off x="5325668" y="2616963"/>
              <a:ext cx="1541878" cy="3302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Traceability Matrix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C3B93DCB-623F-3358-D6AC-5E95389B4618}"/>
                </a:ext>
              </a:extLst>
            </p:cNvPr>
            <p:cNvSpPr/>
            <p:nvPr/>
          </p:nvSpPr>
          <p:spPr>
            <a:xfrm>
              <a:off x="5756592" y="2329412"/>
              <a:ext cx="1642215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>
                  <a:solidFill>
                    <a:sysClr val="windowText" lastClr="000000"/>
                  </a:solidFill>
                </a:rPr>
                <a:t>Hardware &amp; Software</a:t>
              </a:r>
            </a:p>
            <a:p>
              <a:pPr algn="ctr"/>
              <a:r>
                <a:rPr lang="en-US" altLang="ko-KR" sz="600" b="1">
                  <a:solidFill>
                    <a:sysClr val="windowText" lastClr="000000"/>
                  </a:solidFill>
                </a:rPr>
                <a:t>Reqs. Specifications</a:t>
              </a:r>
              <a:endParaRPr lang="ko-KR" altLang="en-US" sz="600" b="1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0F1CD5D8-0F2F-6634-02AE-6A49E6DEC11B}"/>
                </a:ext>
              </a:extLst>
            </p:cNvPr>
            <p:cNvSpPr/>
            <p:nvPr/>
          </p:nvSpPr>
          <p:spPr>
            <a:xfrm>
              <a:off x="5832497" y="3330704"/>
              <a:ext cx="1555621" cy="31450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Designer</a:t>
              </a:r>
              <a:r>
                <a:rPr lang="ko-KR" altLang="en-US" sz="600" b="1" dirty="0">
                  <a:solidFill>
                    <a:sysClr val="windowText" lastClr="000000"/>
                  </a:solidFill>
                </a:rPr>
                <a:t> </a:t>
              </a:r>
              <a:r>
                <a:rPr lang="en-US" altLang="ko-KR" sz="600" b="1" dirty="0">
                  <a:solidFill>
                    <a:sysClr val="windowText" lastClr="000000"/>
                  </a:solidFill>
                </a:rPr>
                <a:t>Reviews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77E93A68-C39F-7229-D5E0-22405EA2F220}"/>
                </a:ext>
              </a:extLst>
            </p:cNvPr>
            <p:cNvSpPr/>
            <p:nvPr/>
          </p:nvSpPr>
          <p:spPr>
            <a:xfrm>
              <a:off x="6556694" y="3011053"/>
              <a:ext cx="1365311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Preliminary</a:t>
              </a:r>
            </a:p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Design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9A76E51F-D8B4-1689-35BA-8C5B55EAAB6C}"/>
                </a:ext>
              </a:extLst>
            </p:cNvPr>
            <p:cNvSpPr/>
            <p:nvPr/>
          </p:nvSpPr>
          <p:spPr>
            <a:xfrm>
              <a:off x="5980997" y="4003430"/>
              <a:ext cx="1857541" cy="3693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VHDL code, Test Bench, Test case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4FCCB0A8-9CE8-4DCF-30BE-CA2B42DD8ED9}"/>
                </a:ext>
              </a:extLst>
            </p:cNvPr>
            <p:cNvSpPr/>
            <p:nvPr/>
          </p:nvSpPr>
          <p:spPr>
            <a:xfrm>
              <a:off x="7169104" y="3700448"/>
              <a:ext cx="1215325" cy="3445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Design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337C7D81-7468-6DD2-FBE7-20797CFCDA2C}"/>
                </a:ext>
              </a:extLst>
            </p:cNvPr>
            <p:cNvSpPr/>
            <p:nvPr/>
          </p:nvSpPr>
          <p:spPr>
            <a:xfrm>
              <a:off x="10044941" y="4054659"/>
              <a:ext cx="3189538" cy="3693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Perform Assessment / Prediction Analysis</a:t>
              </a:r>
            </a:p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Forecast Additional Test duration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4775BDDA-330A-9A24-DD10-7EEEA9F1D12F}"/>
                </a:ext>
              </a:extLst>
            </p:cNvPr>
            <p:cNvSpPr/>
            <p:nvPr/>
          </p:nvSpPr>
          <p:spPr>
            <a:xfrm>
              <a:off x="9357613" y="3726294"/>
              <a:ext cx="1627347" cy="36030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Software </a:t>
              </a:r>
              <a:r>
                <a:rPr lang="en-US" altLang="ko-KR" sz="600" b="1" dirty="0" err="1">
                  <a:solidFill>
                    <a:sysClr val="windowText" lastClr="000000"/>
                  </a:solidFill>
                </a:rPr>
                <a:t>Reliablility</a:t>
              </a:r>
              <a:r>
                <a:rPr lang="en-US" altLang="ko-KR" sz="600" b="1" dirty="0">
                  <a:solidFill>
                    <a:sysClr val="windowText" lastClr="000000"/>
                  </a:solidFill>
                </a:rPr>
                <a:t> Validation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8AFB5971-68C7-6680-41EA-8439620D8A29}"/>
                </a:ext>
              </a:extLst>
            </p:cNvPr>
            <p:cNvSpPr/>
            <p:nvPr/>
          </p:nvSpPr>
          <p:spPr>
            <a:xfrm>
              <a:off x="10639858" y="3336132"/>
              <a:ext cx="1984359" cy="3395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System Integration Tests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5202FDE9-9940-DA59-DA87-A70776FAD082}"/>
                </a:ext>
              </a:extLst>
            </p:cNvPr>
            <p:cNvSpPr/>
            <p:nvPr/>
          </p:nvSpPr>
          <p:spPr>
            <a:xfrm>
              <a:off x="9988025" y="3039479"/>
              <a:ext cx="1419723" cy="3702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System Integration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88FA39C3-3163-124F-0159-525EA8F7293E}"/>
                </a:ext>
              </a:extLst>
            </p:cNvPr>
            <p:cNvSpPr/>
            <p:nvPr/>
          </p:nvSpPr>
          <p:spPr>
            <a:xfrm>
              <a:off x="11294268" y="2640032"/>
              <a:ext cx="1583247" cy="28515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ysClr val="windowText" lastClr="000000"/>
                  </a:solidFill>
                </a:rPr>
                <a:t>Validation Tests</a:t>
              </a:r>
              <a:endParaRPr lang="ko-KR" altLang="en-US" sz="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A39E0FC6-2DF9-281A-FBA1-C10D7246A955}"/>
                </a:ext>
              </a:extLst>
            </p:cNvPr>
            <p:cNvSpPr/>
            <p:nvPr/>
          </p:nvSpPr>
          <p:spPr>
            <a:xfrm>
              <a:off x="10375026" y="2344190"/>
              <a:ext cx="1684557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>
                  <a:solidFill>
                    <a:sysClr val="windowText" lastClr="000000"/>
                  </a:solidFill>
                </a:rPr>
                <a:t>System Validation</a:t>
              </a:r>
            </a:p>
            <a:p>
              <a:pPr algn="ctr"/>
              <a:r>
                <a:rPr lang="en-US" altLang="ko-KR" sz="600" b="1">
                  <a:solidFill>
                    <a:sysClr val="windowText" lastClr="000000"/>
                  </a:solidFill>
                </a:rPr>
                <a:t>(FPGA Aspects)</a:t>
              </a:r>
              <a:endParaRPr lang="ko-KR" altLang="en-US" sz="600" b="1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6E76E7E-E908-C909-CE6A-2622C1A5DFCB}"/>
              </a:ext>
            </a:extLst>
          </p:cNvPr>
          <p:cNvSpPr txBox="1"/>
          <p:nvPr/>
        </p:nvSpPr>
        <p:spPr>
          <a:xfrm>
            <a:off x="3335693" y="6487958"/>
            <a:ext cx="5520614" cy="317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algn="ctr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en-US" altLang="ko-KR" sz="1400" b="1" dirty="0">
                <a:latin typeface="+mn-ea"/>
              </a:rPr>
              <a:t>Verification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en-US" altLang="ko-KR" sz="1400" b="1" dirty="0">
                <a:latin typeface="+mn-ea"/>
              </a:rPr>
              <a:t>and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en-US" altLang="ko-KR" sz="1400" b="1" dirty="0">
                <a:latin typeface="+mn-ea"/>
              </a:rPr>
              <a:t>Validation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en-US" altLang="ko-KR" sz="1400" b="1" dirty="0">
                <a:latin typeface="+mn-ea"/>
              </a:rPr>
              <a:t>V-model for software critical safety</a:t>
            </a:r>
            <a:endParaRPr lang="en-US" altLang="ko-KR" sz="800" b="1" dirty="0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9CC2DA-D837-1695-C521-95A396544C77}"/>
              </a:ext>
            </a:extLst>
          </p:cNvPr>
          <p:cNvSpPr txBox="1"/>
          <p:nvPr/>
        </p:nvSpPr>
        <p:spPr>
          <a:xfrm>
            <a:off x="1969698" y="3224851"/>
            <a:ext cx="8252604" cy="381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800100" algn="l"/>
                <a:tab pos="5829300" algn="l"/>
              </a:tabLst>
              <a:defRPr/>
            </a:pPr>
            <a:r>
              <a:rPr lang="ko-KR" altLang="en-US" sz="1800" b="1" dirty="0"/>
              <a:t>요구사항 정의 </a:t>
            </a:r>
            <a:r>
              <a:rPr lang="en-US" altLang="ko-KR" sz="1800" b="1"/>
              <a:t>&gt; </a:t>
            </a:r>
            <a:r>
              <a:rPr lang="ko-KR" altLang="en-US" sz="1800" b="1"/>
              <a:t>설계 </a:t>
            </a:r>
            <a:r>
              <a:rPr lang="en-US" altLang="ko-KR" sz="1800" b="1"/>
              <a:t>&gt; </a:t>
            </a:r>
            <a:r>
              <a:rPr lang="ko-KR" altLang="en-US" sz="1800" b="1"/>
              <a:t>구현 </a:t>
            </a:r>
            <a:r>
              <a:rPr lang="en-US" altLang="ko-KR" sz="1800" b="1"/>
              <a:t>&gt; </a:t>
            </a:r>
            <a:r>
              <a:rPr lang="ko-KR" altLang="en-US" sz="1800" b="1"/>
              <a:t>신뢰성 </a:t>
            </a:r>
            <a:r>
              <a:rPr lang="ko-KR" altLang="en-US" sz="1800" b="1" dirty="0"/>
              <a:t>측정 </a:t>
            </a:r>
            <a:r>
              <a:rPr lang="en-US" altLang="ko-KR" sz="1800" b="1"/>
              <a:t>&gt; </a:t>
            </a:r>
            <a:r>
              <a:rPr lang="ko-KR" altLang="en-US" sz="1800" b="1"/>
              <a:t>시스템 </a:t>
            </a:r>
            <a:r>
              <a:rPr lang="ko-KR" altLang="en-US" sz="1800" b="1" dirty="0"/>
              <a:t>통합 </a:t>
            </a:r>
            <a:r>
              <a:rPr lang="en-US" altLang="ko-KR" sz="1800" b="1"/>
              <a:t>&gt; </a:t>
            </a:r>
            <a:r>
              <a:rPr lang="ko-KR" altLang="en-US" sz="1800" b="1"/>
              <a:t>확인 </a:t>
            </a:r>
            <a:r>
              <a:rPr lang="ko-KR" altLang="en-US" sz="1800" b="1" dirty="0"/>
              <a:t>및 검증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298125-E114-B3F5-1835-DD9DF268B79F}"/>
              </a:ext>
            </a:extLst>
          </p:cNvPr>
          <p:cNvSpPr txBox="1"/>
          <p:nvPr/>
        </p:nvSpPr>
        <p:spPr>
          <a:xfrm>
            <a:off x="452284" y="394645"/>
            <a:ext cx="1683474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V&amp;V</a:t>
            </a: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란</a:t>
            </a: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?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0" name="슬라이드 번호 개체 틀 19">
            <a:extLst>
              <a:ext uri="{FF2B5EF4-FFF2-40B4-BE49-F238E27FC236}">
                <a16:creationId xmlns:a16="http://schemas.microsoft.com/office/drawing/2014/main" id="{D177E672-E707-D9EF-316A-00FA4158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778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C794D-ACD4-1CAF-F9CF-18DB6BE6B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564D392-65EE-DEC0-5D8D-86ECFDA18FE6}"/>
              </a:ext>
            </a:extLst>
          </p:cNvPr>
          <p:cNvCxnSpPr>
            <a:cxnSpLocks/>
          </p:cNvCxnSpPr>
          <p:nvPr/>
        </p:nvCxnSpPr>
        <p:spPr>
          <a:xfrm>
            <a:off x="452284" y="1012723"/>
            <a:ext cx="11287432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D2C8D6C-AD1B-A684-CC6B-DD3E2EF0CD0D}"/>
              </a:ext>
            </a:extLst>
          </p:cNvPr>
          <p:cNvSpPr txBox="1"/>
          <p:nvPr/>
        </p:nvSpPr>
        <p:spPr>
          <a:xfrm>
            <a:off x="452284" y="394645"/>
            <a:ext cx="3982180" cy="606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100" algn="l"/>
                <a:tab pos="5829300" algn="l"/>
              </a:tabLst>
              <a:defRPr/>
            </a:pPr>
            <a:r>
              <a:rPr kumimoji="0" lang="en-US" altLang="ko-KR" sz="3200" b="1" i="0" u="none" strike="noStrike" kern="100" cap="none" normalizeH="0" baseline="0" dirty="0" err="1">
                <a:ln>
                  <a:noFill/>
                </a:ln>
                <a:solidFill>
                  <a:schemeClr val="tx1"/>
                </a:solidFill>
                <a:latin typeface="+mn-ea"/>
              </a:rPr>
              <a:t>V&amp;V</a:t>
            </a:r>
            <a:r>
              <a:rPr kumimoji="0" lang="en-US" altLang="ko-KR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 </a:t>
            </a:r>
            <a:r>
              <a:rPr kumimoji="0" lang="ko-KR" altLang="en-US" sz="3200" b="1" i="0" u="none" strike="noStrike" kern="100" cap="none" normalizeH="0" baseline="0" dirty="0">
                <a:ln>
                  <a:noFill/>
                </a:ln>
                <a:solidFill>
                  <a:schemeClr val="tx1"/>
                </a:solidFill>
                <a:latin typeface="+mn-ea"/>
              </a:rPr>
              <a:t>기법 분류 항목</a:t>
            </a:r>
            <a:endParaRPr kumimoji="0" lang="ko-KR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FE8FE-75BC-8FBC-14CA-99D2AF13AC2D}"/>
              </a:ext>
            </a:extLst>
          </p:cNvPr>
          <p:cNvSpPr txBox="1"/>
          <p:nvPr/>
        </p:nvSpPr>
        <p:spPr>
          <a:xfrm>
            <a:off x="452284" y="1041479"/>
            <a:ext cx="10894841" cy="5394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요구사항 검증</a:t>
            </a:r>
            <a:endParaRPr lang="en-US" altLang="ko-KR" sz="24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설계 요구사항 검토로 누락이나 모호성을 식별</a:t>
            </a:r>
            <a:r>
              <a:rPr kumimoji="0" lang="en-US" altLang="ko-K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, </a:t>
            </a: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설계 오류 예방</a:t>
            </a:r>
            <a:endParaRPr kumimoji="0" lang="en-US" altLang="ko-K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000" b="1" dirty="0">
                <a:latin typeface="+mn-ea"/>
              </a:rPr>
              <a:t>설계 검증</a:t>
            </a:r>
            <a:endParaRPr lang="en-US" altLang="ko-KR" sz="20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설계와 요구사항 일치 여부 검토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시뮬레이션으로 오류 발견</a:t>
            </a:r>
            <a:endParaRPr kumimoji="0" lang="en-US" altLang="ko-K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구현 검증</a:t>
            </a:r>
            <a:endParaRPr lang="en-US" altLang="ko-KR" sz="24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구현이 설계 사양에 부합하는 지 확인</a:t>
            </a:r>
            <a:r>
              <a:rPr lang="en-US" altLang="ko-KR" dirty="0">
                <a:latin typeface="+mn-ea"/>
              </a:rPr>
              <a:t>, </a:t>
            </a:r>
            <a:r>
              <a:rPr kumimoji="0" lang="ko-KR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타이밍 분석과 디버깅 도구 활용</a:t>
            </a:r>
            <a:endParaRPr kumimoji="0" lang="en-US" altLang="ko-K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방사선 검증</a:t>
            </a:r>
            <a:endParaRPr lang="en-US" altLang="ko-KR" sz="20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방사선 환경에서 안전성 검증</a:t>
            </a:r>
            <a:r>
              <a:rPr lang="en-US" altLang="ko-KR" dirty="0">
                <a:latin typeface="+mn-ea"/>
              </a:rPr>
              <a:t>, </a:t>
            </a:r>
            <a:r>
              <a:rPr lang="en-US" altLang="ko-KR" dirty="0" err="1">
                <a:latin typeface="+mn-ea"/>
              </a:rPr>
              <a:t>TMR</a:t>
            </a:r>
            <a:r>
              <a:rPr lang="en-US" altLang="ko-KR" dirty="0">
                <a:latin typeface="+mn-ea"/>
              </a:rPr>
              <a:t>, PR </a:t>
            </a:r>
            <a:r>
              <a:rPr lang="ko-KR" altLang="en-US" dirty="0">
                <a:latin typeface="+mn-ea"/>
              </a:rPr>
              <a:t>기법과 방사선 테스트 수행</a:t>
            </a:r>
            <a:endParaRPr lang="en-US" altLang="ko-KR" dirty="0"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lang="ko-KR" altLang="en-US" sz="2000" b="1" dirty="0">
                <a:latin typeface="+mn-ea"/>
              </a:rPr>
              <a:t>통합 검증</a:t>
            </a:r>
            <a:endParaRPr lang="en-US" altLang="ko-KR" sz="20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모든 구성요소 통합 후 요구사항 충족여부 확인</a:t>
            </a:r>
            <a:endParaRPr kumimoji="0" lang="en-US" altLang="ko-K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R="0" lvl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800100" algn="l"/>
                <a:tab pos="5829300" algn="l"/>
              </a:tabLst>
              <a:defRPr/>
            </a:pPr>
            <a:r>
              <a:rPr kumimoji="0" lang="ko-KR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시스템 안전성 검증</a:t>
            </a:r>
            <a:endParaRPr lang="en-US" altLang="ko-KR" sz="2000" b="1" dirty="0">
              <a:latin typeface="+mn-ea"/>
            </a:endParaRPr>
          </a:p>
          <a:p>
            <a:pPr marL="285750" marR="0" lvl="0" indent="-28575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0100" algn="l"/>
                <a:tab pos="5829300" algn="l"/>
              </a:tabLst>
              <a:defRPr/>
            </a:pPr>
            <a:r>
              <a:rPr lang="ko-KR" altLang="en-US" dirty="0">
                <a:latin typeface="+mn-ea"/>
              </a:rPr>
              <a:t>위험 분석과 시스템 테스트로 위험 식별 및 완화방안 제시</a:t>
            </a:r>
            <a:endParaRPr kumimoji="0" lang="ko-KR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2" name="슬라이드 번호 개체 틀 11">
            <a:extLst>
              <a:ext uri="{FF2B5EF4-FFF2-40B4-BE49-F238E27FC236}">
                <a16:creationId xmlns:a16="http://schemas.microsoft.com/office/drawing/2014/main" id="{598BF9CD-3864-2F73-39F2-47829D18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154-0747-4D74-88F8-0BF802239500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49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3222</TotalTime>
  <Words>1730</Words>
  <Application>Microsoft Office PowerPoint</Application>
  <PresentationFormat>와이드스크린</PresentationFormat>
  <Paragraphs>308</Paragraphs>
  <Slides>19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맑은 고딕</vt:lpstr>
      <vt:lpstr>Arial</vt:lpstr>
      <vt:lpstr>times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이영규</dc:creator>
  <cp:lastModifiedBy>이영규</cp:lastModifiedBy>
  <cp:revision>35</cp:revision>
  <dcterms:created xsi:type="dcterms:W3CDTF">2025-01-16T20:03:23Z</dcterms:created>
  <dcterms:modified xsi:type="dcterms:W3CDTF">2025-01-21T07:45:08Z</dcterms:modified>
</cp:coreProperties>
</file>